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83" r:id="rId4"/>
    <p:sldId id="259" r:id="rId5"/>
    <p:sldId id="280"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9" r:id="rId22"/>
    <p:sldId id="281" r:id="rId23"/>
    <p:sldId id="282" r:id="rId24"/>
    <p:sldId id="275" r:id="rId25"/>
    <p:sldId id="276" r:id="rId26"/>
    <p:sldId id="277" r:id="rId27"/>
    <p:sldId id="278"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9" r:id="rId43"/>
    <p:sldId id="298" r:id="rId44"/>
    <p:sldId id="300" r:id="rId45"/>
    <p:sldId id="301" r:id="rId46"/>
    <p:sldId id="302" r:id="rId47"/>
    <p:sldId id="306" r:id="rId48"/>
    <p:sldId id="303" r:id="rId49"/>
    <p:sldId id="304" r:id="rId50"/>
    <p:sldId id="305"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p:scale>
          <a:sx n="100" d="100"/>
          <a:sy n="100" d="100"/>
        </p:scale>
        <p:origin x="-1192"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83CD7F-75FF-5F41-9D09-41585E5ED395}"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83CD7F-75FF-5F41-9D09-41585E5ED395}"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E6225C-3172-524C-B363-1A28C13538F0}" type="datetimeFigureOut">
              <a:rPr lang="en-US" smtClean="0"/>
              <a:pPr/>
              <a:t>29/11/12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83CD7F-75FF-5F41-9D09-41585E5ED3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E6E6225C-3172-524C-B363-1A28C13538F0}" type="datetimeFigureOut">
              <a:rPr lang="en-US" smtClean="0"/>
              <a:pPr/>
              <a:t>29/11/12</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2083CD7F-75FF-5F41-9D09-41585E5ED3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330279"/>
            <a:ext cx="6498158" cy="1724867"/>
          </a:xfrm>
        </p:spPr>
        <p:txBody>
          <a:bodyPr>
            <a:noAutofit/>
          </a:bodyPr>
          <a:lstStyle/>
          <a:p>
            <a:r>
              <a:rPr lang="en-US" sz="3200" dirty="0" smtClean="0"/>
              <a:t>The Recession, the Housing Market Bubble and Crash, and How We Got Where We Are.</a:t>
            </a:r>
            <a:endParaRPr lang="en-US" sz="3200" dirty="0"/>
          </a:p>
        </p:txBody>
      </p:sp>
      <p:sp>
        <p:nvSpPr>
          <p:cNvPr id="3" name="Subtitle 2"/>
          <p:cNvSpPr>
            <a:spLocks noGrp="1"/>
          </p:cNvSpPr>
          <p:nvPr>
            <p:ph type="subTitle" idx="1"/>
          </p:nvPr>
        </p:nvSpPr>
        <p:spPr>
          <a:xfrm>
            <a:off x="1322921" y="3257601"/>
            <a:ext cx="6498159" cy="916641"/>
          </a:xfrm>
        </p:spPr>
        <p:txBody>
          <a:bodyPr>
            <a:normAutofit fontScale="62500" lnSpcReduction="20000"/>
          </a:bodyPr>
          <a:lstStyle/>
          <a:p>
            <a:r>
              <a:rPr lang="en-US" dirty="0" smtClean="0"/>
              <a:t>Douglas Campbell</a:t>
            </a:r>
          </a:p>
          <a:p>
            <a:r>
              <a:rPr lang="en-US" dirty="0" smtClean="0"/>
              <a:t>Department of Economics</a:t>
            </a:r>
          </a:p>
          <a:p>
            <a:r>
              <a:rPr lang="en-US" dirty="0" smtClean="0"/>
              <a:t>Fogelman College of Business and Economics</a:t>
            </a:r>
          </a:p>
          <a:p>
            <a:r>
              <a:rPr lang="en-US" dirty="0" smtClean="0"/>
              <a:t>The University of Memphis</a:t>
            </a:r>
          </a:p>
          <a:p>
            <a:r>
              <a:rPr lang="en-US" dirty="0" smtClean="0"/>
              <a:t>December 2010</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Were Rates on Treasuries So Low?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Recession of 2001</a:t>
            </a:r>
          </a:p>
          <a:p>
            <a:r>
              <a:rPr lang="en-US" dirty="0" smtClean="0"/>
              <a:t>The target FFR fell from 6% to 1.75% in 2001 as the Fed attempted to stimulate the economy.  It later fell to 1% in June 2003.</a:t>
            </a:r>
          </a:p>
          <a:p>
            <a:r>
              <a:rPr lang="en-US" dirty="0" smtClean="0"/>
              <a:t>As the U.S. labor market began to improve in 2003 and 2004, the target FFR began to creep upward, starting in June 2004.  By June 2006, it stood at 5.75%.</a:t>
            </a:r>
          </a:p>
          <a:p>
            <a:r>
              <a:rPr lang="en-US" dirty="0" smtClean="0"/>
              <a:t>Because the Fed purchases short-term Treasuries in order to push down the actual FFR, this had the effect of keeping rates on </a:t>
            </a:r>
            <a:r>
              <a:rPr lang="en-US" i="1" dirty="0" smtClean="0"/>
              <a:t>all </a:t>
            </a:r>
            <a:r>
              <a:rPr lang="en-US" dirty="0" smtClean="0"/>
              <a:t>Treasuries low for several years in the early part of the decade.  </a:t>
            </a:r>
          </a:p>
          <a:p>
            <a:r>
              <a:rPr lang="en-US" dirty="0" smtClean="0"/>
              <a:t>So where did all that savings go?  Housing.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wait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Were foreign savers buying tons of houses in the U.S. (and other countries)?</a:t>
            </a:r>
          </a:p>
          <a:p>
            <a:r>
              <a:rPr lang="en-US" dirty="0" smtClean="0"/>
              <a:t>No.  Foreign savers were buying mortgage-backed securities (MBSs).</a:t>
            </a:r>
          </a:p>
          <a:p>
            <a:r>
              <a:rPr lang="en-US" dirty="0" smtClean="0"/>
              <a:t>Mortgage-backed securities were first issued in the late 1960s by the Government National Mortgage Association (GNMA, or </a:t>
            </a:r>
            <a:r>
              <a:rPr lang="en-US" dirty="0" smtClean="0"/>
              <a:t>Ginnie Mae)</a:t>
            </a:r>
            <a:endParaRPr lang="en-US" dirty="0" smtClean="0"/>
          </a:p>
          <a:p>
            <a:r>
              <a:rPr lang="en-US" dirty="0" smtClean="0"/>
              <a:t>Fannie Mae (the Federal National Mortgage Association) issued its first MBS in 1981; Freddie Mac (the Federal Home Loan Mortgage Corporation) issued its first MBS in 1971.</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 MBS Work?</a:t>
            </a:r>
            <a:endParaRPr lang="en-US" dirty="0"/>
          </a:p>
        </p:txBody>
      </p:sp>
      <p:sp>
        <p:nvSpPr>
          <p:cNvPr id="3" name="Content Placeholder 2"/>
          <p:cNvSpPr>
            <a:spLocks noGrp="1"/>
          </p:cNvSpPr>
          <p:nvPr>
            <p:ph idx="1"/>
          </p:nvPr>
        </p:nvSpPr>
        <p:spPr/>
        <p:txBody>
          <a:bodyPr>
            <a:normAutofit lnSpcReduction="10000"/>
          </a:bodyPr>
          <a:lstStyle/>
          <a:p>
            <a:r>
              <a:rPr lang="en-US" dirty="0" smtClean="0"/>
              <a:t>One company, usually a bank, issues a bunch of mortgages.  This company is known as the </a:t>
            </a:r>
            <a:r>
              <a:rPr lang="en-US" i="1" dirty="0" smtClean="0"/>
              <a:t>originator</a:t>
            </a:r>
            <a:r>
              <a:rPr lang="en-US" dirty="0" smtClean="0"/>
              <a:t>.</a:t>
            </a:r>
          </a:p>
          <a:p>
            <a:r>
              <a:rPr lang="en-US" dirty="0" smtClean="0"/>
              <a:t>Some other company, sometimes Fannie Mae or her friends, buys those mortgages, bundles them together, and sells the income from the monthly mortgage payments.  This company is known as an </a:t>
            </a:r>
            <a:r>
              <a:rPr lang="en-US" i="1" dirty="0" smtClean="0"/>
              <a:t>intermediary</a:t>
            </a:r>
            <a:r>
              <a:rPr lang="en-US" dirty="0" smtClean="0"/>
              <a:t>.</a:t>
            </a:r>
          </a:p>
          <a:p>
            <a:r>
              <a:rPr lang="en-US" dirty="0" smtClean="0"/>
              <a:t>This is known as </a:t>
            </a:r>
            <a:r>
              <a:rPr lang="en-US" i="1" dirty="0" smtClean="0"/>
              <a:t>securitization</a:t>
            </a:r>
            <a:r>
              <a:rPr lang="en-US" dirty="0" smtClean="0"/>
              <a:t>; transforming an illiquid asset (i.e. a mortgage) into a liquid asset (i.e. a tradable security).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Securitization</a:t>
            </a:r>
            <a:endParaRPr lang="en-US" dirty="0"/>
          </a:p>
        </p:txBody>
      </p:sp>
      <p:sp>
        <p:nvSpPr>
          <p:cNvPr id="3" name="Content Placeholder 2"/>
          <p:cNvSpPr>
            <a:spLocks noGrp="1"/>
          </p:cNvSpPr>
          <p:nvPr>
            <p:ph idx="1"/>
          </p:nvPr>
        </p:nvSpPr>
        <p:spPr/>
        <p:txBody>
          <a:bodyPr>
            <a:normAutofit/>
          </a:bodyPr>
          <a:lstStyle/>
          <a:p>
            <a:r>
              <a:rPr lang="en-US" dirty="0" smtClean="0"/>
              <a:t>Securitization has many benefits.</a:t>
            </a:r>
          </a:p>
          <a:p>
            <a:pPr lvl="1"/>
            <a:r>
              <a:rPr lang="en-US" dirty="0" smtClean="0"/>
              <a:t>Increasing liquidity in mortgage markets.</a:t>
            </a:r>
          </a:p>
          <a:p>
            <a:pPr lvl="1"/>
            <a:r>
              <a:rPr lang="en-US" dirty="0" smtClean="0"/>
              <a:t>Spreading risk.</a:t>
            </a:r>
          </a:p>
          <a:p>
            <a:pPr lvl="1"/>
            <a:r>
              <a:rPr lang="en-US" dirty="0" smtClean="0"/>
              <a:t>Increasing funds available for mortgages.</a:t>
            </a:r>
          </a:p>
          <a:p>
            <a:r>
              <a:rPr lang="en-US" dirty="0" smtClean="0"/>
              <a:t>Many assets can be securitized.</a:t>
            </a:r>
          </a:p>
          <a:p>
            <a:r>
              <a:rPr lang="en-US" dirty="0" smtClean="0"/>
              <a:t>As long as markets are efficient, securitization can improve the functioning of our financial system, by better matching savers and borrowers.</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 I think I see …</a:t>
            </a:r>
            <a:endParaRPr lang="en-US" dirty="0"/>
          </a:p>
        </p:txBody>
      </p:sp>
      <p:sp>
        <p:nvSpPr>
          <p:cNvPr id="3" name="Content Placeholder 2"/>
          <p:cNvSpPr>
            <a:spLocks noGrp="1"/>
          </p:cNvSpPr>
          <p:nvPr>
            <p:ph idx="1"/>
          </p:nvPr>
        </p:nvSpPr>
        <p:spPr/>
        <p:txBody>
          <a:bodyPr/>
          <a:lstStyle/>
          <a:p>
            <a:r>
              <a:rPr lang="en-US" dirty="0" smtClean="0"/>
              <a:t>Securitization </a:t>
            </a:r>
            <a:r>
              <a:rPr lang="en-US" smtClean="0"/>
              <a:t>helped </a:t>
            </a:r>
            <a:r>
              <a:rPr lang="en-US" smtClean="0"/>
              <a:t>overseas savers </a:t>
            </a:r>
            <a:r>
              <a:rPr lang="en-US" dirty="0" smtClean="0"/>
              <a:t>invest indirectly in the housing market by purchasing MBSs.</a:t>
            </a:r>
          </a:p>
          <a:p>
            <a:r>
              <a:rPr lang="en-US" dirty="0" smtClean="0"/>
              <a:t>This allowed for the flow of funds from the global pool of savings into the U.S. housing market.</a:t>
            </a:r>
          </a:p>
          <a:p>
            <a:r>
              <a:rPr lang="en-US" dirty="0" smtClean="0"/>
              <a:t>So why did the housing market develop a bubble?  Isn’t securitization supposed to be a good thing?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Market Deregulation</a:t>
            </a:r>
            <a:endParaRPr lang="en-US" dirty="0"/>
          </a:p>
        </p:txBody>
      </p:sp>
      <p:sp>
        <p:nvSpPr>
          <p:cNvPr id="3" name="Content Placeholder 2"/>
          <p:cNvSpPr>
            <a:spLocks noGrp="1"/>
          </p:cNvSpPr>
          <p:nvPr>
            <p:ph idx="1"/>
          </p:nvPr>
        </p:nvSpPr>
        <p:spPr/>
        <p:txBody>
          <a:bodyPr/>
          <a:lstStyle/>
          <a:p>
            <a:r>
              <a:rPr lang="en-US" dirty="0" smtClean="0"/>
              <a:t>Yes, securitization can be good, but only if markets function efficiently.</a:t>
            </a:r>
          </a:p>
          <a:p>
            <a:r>
              <a:rPr lang="en-US" dirty="0" smtClean="0"/>
              <a:t>There were many things that prevented credit markets (and the housing market) from operating efficiently.</a:t>
            </a:r>
          </a:p>
          <a:p>
            <a:r>
              <a:rPr lang="en-US" dirty="0" smtClean="0"/>
              <a:t>Financial market deregulation was one of those things.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668760"/>
            <a:ext cx="8042276" cy="1336956"/>
          </a:xfrm>
        </p:spPr>
        <p:txBody>
          <a:bodyPr>
            <a:normAutofit fontScale="90000"/>
          </a:bodyPr>
          <a:lstStyle/>
          <a:p>
            <a:r>
              <a:rPr lang="en-US" dirty="0" smtClean="0"/>
              <a:t>The Gramm-Leach-Bliley Financial Services Modernization Act of 1999</a:t>
            </a:r>
            <a:endParaRPr lang="en-US" dirty="0"/>
          </a:p>
        </p:txBody>
      </p:sp>
      <p:sp>
        <p:nvSpPr>
          <p:cNvPr id="3" name="Content Placeholder 2"/>
          <p:cNvSpPr>
            <a:spLocks noGrp="1"/>
          </p:cNvSpPr>
          <p:nvPr>
            <p:ph idx="1"/>
          </p:nvPr>
        </p:nvSpPr>
        <p:spPr>
          <a:xfrm>
            <a:off x="549275" y="2161385"/>
            <a:ext cx="8042276" cy="4343400"/>
          </a:xfrm>
        </p:spPr>
        <p:txBody>
          <a:bodyPr>
            <a:normAutofit/>
          </a:bodyPr>
          <a:lstStyle/>
          <a:p>
            <a:r>
              <a:rPr lang="en-US" dirty="0" smtClean="0"/>
              <a:t>This law removed many firewalls (safety barriers) between banking, insurance, and finance.</a:t>
            </a:r>
          </a:p>
          <a:p>
            <a:r>
              <a:rPr lang="en-US" dirty="0" smtClean="0"/>
              <a:t>These firewalls were put into place during the Great Depression to prevent problems in one sector of the financial services industry from harming the other sectors.</a:t>
            </a:r>
          </a:p>
          <a:p>
            <a:r>
              <a:rPr lang="en-US" dirty="0" smtClean="0"/>
              <a:t>By the late 1990s, these firewalls were seen as out of date.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10952"/>
            <a:ext cx="8042276" cy="1336956"/>
          </a:xfrm>
        </p:spPr>
        <p:txBody>
          <a:bodyPr/>
          <a:lstStyle/>
          <a:p>
            <a:r>
              <a:rPr lang="en-US" dirty="0" smtClean="0"/>
              <a:t>The Shadow Banking Industry</a:t>
            </a:r>
            <a:endParaRPr lang="en-US" dirty="0"/>
          </a:p>
        </p:txBody>
      </p:sp>
      <p:sp>
        <p:nvSpPr>
          <p:cNvPr id="3" name="Content Placeholder 2"/>
          <p:cNvSpPr>
            <a:spLocks noGrp="1"/>
          </p:cNvSpPr>
          <p:nvPr>
            <p:ph idx="1"/>
          </p:nvPr>
        </p:nvSpPr>
        <p:spPr>
          <a:xfrm>
            <a:off x="549275" y="1718345"/>
            <a:ext cx="8042276" cy="4343400"/>
          </a:xfrm>
        </p:spPr>
        <p:txBody>
          <a:bodyPr>
            <a:normAutofit fontScale="92500" lnSpcReduction="20000"/>
          </a:bodyPr>
          <a:lstStyle/>
          <a:p>
            <a:r>
              <a:rPr lang="en-US" dirty="0" smtClean="0"/>
              <a:t>Gramm-Leach-Bliley allowed for growth in the </a:t>
            </a:r>
            <a:r>
              <a:rPr lang="en-US" i="1" dirty="0" smtClean="0"/>
              <a:t>shadow banking industry</a:t>
            </a:r>
            <a:r>
              <a:rPr lang="en-US" dirty="0" smtClean="0"/>
              <a:t> – firms that acted like banks but were not regulated like banks.</a:t>
            </a:r>
          </a:p>
          <a:p>
            <a:r>
              <a:rPr lang="en-US" dirty="0" smtClean="0"/>
              <a:t>The shadow banking industry consisted of firms like Countrywide, a mortgage lender, as well as hedge funds, structured investment vehicles, and investment banks.  These firms created or helped create ever larger numbers of mortgages, under ever lower lending standards, helping to fuel the housing bubble.</a:t>
            </a:r>
          </a:p>
          <a:p>
            <a:r>
              <a:rPr lang="en-US" dirty="0" smtClean="0"/>
              <a:t>Many banks also created lots of mortgages, but banks are subject to capital requirements that mortgage lenders were not.  These capital requirements create a cushion should one mortgage, or several, fail.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Flow of Funds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Growth in the shadow banking industry helped ever more foreign savings flow into housing markets through the creation of MBSs, which were used to issue ever more mortgages.</a:t>
            </a:r>
          </a:p>
          <a:p>
            <a:r>
              <a:rPr lang="en-US" dirty="0" smtClean="0"/>
              <a:t>Because these firms were not regulated like banks, there was less oversight in what mortgages were created.</a:t>
            </a:r>
          </a:p>
          <a:p>
            <a:r>
              <a:rPr lang="en-US" dirty="0" smtClean="0"/>
              <a:t>Also, the MBSs themselves were very thinly regulated.  They later became known as “toxic assets.”</a:t>
            </a:r>
          </a:p>
          <a:p>
            <a:r>
              <a:rPr lang="en-US" dirty="0" smtClean="0"/>
              <a:t>Also, many banks borrowed heavily to invest in these “toxic assets.”  This is called </a:t>
            </a:r>
            <a:r>
              <a:rPr lang="en-US" i="1" dirty="0" smtClean="0"/>
              <a:t>leveraging</a:t>
            </a:r>
            <a:r>
              <a:rPr lang="en-US" dirty="0" smtClean="0"/>
              <a:t>, and can be very destructive.</a:t>
            </a:r>
          </a:p>
          <a:p>
            <a:r>
              <a:rPr lang="en-US" dirty="0" smtClean="0"/>
              <a:t>This helped lead to the subprime mortgage crisis.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Subprime Lending</a:t>
            </a:r>
            <a:endParaRPr lang="en-US" dirty="0"/>
          </a:p>
        </p:txBody>
      </p:sp>
      <p:sp>
        <p:nvSpPr>
          <p:cNvPr id="3" name="Content Placeholder 2"/>
          <p:cNvSpPr>
            <a:spLocks noGrp="1"/>
          </p:cNvSpPr>
          <p:nvPr>
            <p:ph idx="1"/>
          </p:nvPr>
        </p:nvSpPr>
        <p:spPr/>
        <p:txBody>
          <a:bodyPr>
            <a:normAutofit fontScale="85000" lnSpcReduction="20000"/>
          </a:bodyPr>
          <a:lstStyle/>
          <a:p>
            <a:r>
              <a:rPr lang="en-US" i="1" dirty="0" smtClean="0"/>
              <a:t>Subprime mortgages </a:t>
            </a:r>
            <a:r>
              <a:rPr lang="en-US" dirty="0" smtClean="0"/>
              <a:t>are those issued to higher-risk borrowers.</a:t>
            </a:r>
          </a:p>
          <a:p>
            <a:r>
              <a:rPr lang="en-US" dirty="0" smtClean="0"/>
              <a:t>These mortgages are often </a:t>
            </a:r>
            <a:r>
              <a:rPr lang="en-US" i="1" dirty="0" smtClean="0"/>
              <a:t>ARMs</a:t>
            </a:r>
            <a:r>
              <a:rPr lang="en-US" dirty="0" smtClean="0"/>
              <a:t>, adjustable rate mortgages.  (In fact, 80% of subprime loans are ARMs.)  ARMs feature low initial payments and a low interest rate for the first 3-5 years.  Then the interest rate rises and “floats” with market interest rates.  As a result, the monthly payment rises as well.</a:t>
            </a:r>
          </a:p>
          <a:p>
            <a:r>
              <a:rPr lang="en-US" dirty="0" smtClean="0"/>
              <a:t>ARMs shift the risk of fluctuating interest rates from the lender onto the borrower, which is why borrowers are offered low rates and payments up front, as an incentive to take on more risk.</a:t>
            </a:r>
          </a:p>
          <a:p>
            <a:r>
              <a:rPr lang="en-US" dirty="0" smtClean="0"/>
              <a:t>In 2006, 20% of all mortgages issued were subprime.</a:t>
            </a:r>
          </a:p>
          <a:p>
            <a:r>
              <a:rPr lang="en-US" dirty="0" smtClean="0"/>
              <a:t>Between 2003 and 2007, the volume of subprime mortgages increased from $332 billion to $1.3 trillion (292%).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Recession of 2007-2009</a:t>
            </a:r>
            <a:endParaRPr lang="en-US" dirty="0"/>
          </a:p>
        </p:txBody>
      </p:sp>
      <p:sp>
        <p:nvSpPr>
          <p:cNvPr id="3" name="Content Placeholder 2"/>
          <p:cNvSpPr>
            <a:spLocks noGrp="1"/>
          </p:cNvSpPr>
          <p:nvPr>
            <p:ph idx="1"/>
          </p:nvPr>
        </p:nvSpPr>
        <p:spPr/>
        <p:txBody>
          <a:bodyPr/>
          <a:lstStyle/>
          <a:p>
            <a:r>
              <a:rPr lang="en-US" dirty="0" smtClean="0"/>
              <a:t>December 2007 to June 2009 (18 months)</a:t>
            </a:r>
          </a:p>
          <a:p>
            <a:r>
              <a:rPr lang="en-US" dirty="0" smtClean="0"/>
              <a:t>Real GDP fell by 4.14%, roughly $550 billion</a:t>
            </a:r>
          </a:p>
          <a:p>
            <a:r>
              <a:rPr lang="en-US" dirty="0" smtClean="0"/>
              <a:t>Around 8.5 million jobs lost</a:t>
            </a:r>
          </a:p>
          <a:p>
            <a:r>
              <a:rPr lang="en-US" dirty="0" smtClean="0"/>
              <a:t>Unemployment rose from 5.0% (12/2007) to 10.1% (10/2009)</a:t>
            </a:r>
          </a:p>
          <a:p>
            <a:r>
              <a:rPr lang="en-US" dirty="0" smtClean="0"/>
              <a:t>Housing prices fell by roughly 25%, more in some areas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66648"/>
            <a:ext cx="8042276" cy="1336956"/>
          </a:xfrm>
        </p:spPr>
        <p:txBody>
          <a:bodyPr/>
          <a:lstStyle/>
          <a:p>
            <a:r>
              <a:rPr lang="en-US" dirty="0" smtClean="0"/>
              <a:t>So ARMs are to blame, right?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Not really.  ARMs have been around for decades, well before any housing bubble began.</a:t>
            </a:r>
          </a:p>
          <a:p>
            <a:r>
              <a:rPr lang="en-US" dirty="0" smtClean="0"/>
              <a:t>The problem is that with ever more money flowing in the market for MBSs, and through them to the housing market, pressure was placed on originators to lower lending standards.</a:t>
            </a:r>
          </a:p>
          <a:p>
            <a:r>
              <a:rPr lang="en-US" dirty="0" smtClean="0"/>
              <a:t>This allowed them to issue mortgages to people who otherwise would not have been able to borrow.</a:t>
            </a:r>
          </a:p>
          <a:p>
            <a:r>
              <a:rPr lang="en-US" dirty="0" smtClean="0"/>
              <a:t>But, ARMs can be complicated and easily misunderstood by less-than-savvy borrowers.</a:t>
            </a:r>
          </a:p>
          <a:p>
            <a:r>
              <a:rPr lang="en-US" dirty="0" smtClean="0"/>
              <a:t>Also, the low initial interest rate (often called a “teaser rate’) and low monthly payment can be exploited by unscrupulous lenders to dupe people into buying houses they can’t afford.</a:t>
            </a:r>
          </a:p>
          <a:p>
            <a:r>
              <a:rPr lang="en-US" dirty="0" smtClean="0"/>
              <a:t>At the peak of the bubble, around 45% of Countrywide’s mortgage portfolio was subprime.  In contrast, only around 5% of Fannie Mae’s portfolio was subprime.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Decline in Lending Standards</a:t>
            </a:r>
            <a:endParaRPr lang="en-US" sz="4400" dirty="0"/>
          </a:p>
        </p:txBody>
      </p:sp>
      <p:sp>
        <p:nvSpPr>
          <p:cNvPr id="3" name="Content Placeholder 2"/>
          <p:cNvSpPr>
            <a:spLocks noGrp="1"/>
          </p:cNvSpPr>
          <p:nvPr>
            <p:ph idx="1"/>
          </p:nvPr>
        </p:nvSpPr>
        <p:spPr/>
        <p:txBody>
          <a:bodyPr>
            <a:normAutofit fontScale="70000" lnSpcReduction="20000"/>
          </a:bodyPr>
          <a:lstStyle/>
          <a:p>
            <a:r>
              <a:rPr lang="en-US" dirty="0" smtClean="0"/>
              <a:t>Typically households are asked for a lot of information before they can borrow to buy a house.</a:t>
            </a:r>
          </a:p>
          <a:p>
            <a:r>
              <a:rPr lang="en-US" dirty="0" smtClean="0"/>
              <a:t>Credit score, outstanding debt, savings, proof of income.</a:t>
            </a:r>
          </a:p>
          <a:p>
            <a:r>
              <a:rPr lang="en-US" dirty="0" smtClean="0"/>
              <a:t>This helps reduce risk to lenders.</a:t>
            </a:r>
          </a:p>
          <a:p>
            <a:r>
              <a:rPr lang="en-US" dirty="0" smtClean="0"/>
              <a:t>At the peak of the bubble, lenders were issuing “liar loans,” where no information was sought other than credit score.</a:t>
            </a:r>
          </a:p>
          <a:p>
            <a:r>
              <a:rPr lang="en-US" dirty="0" smtClean="0"/>
              <a:t>As long as your score was about 650 (not very high), you could borrow.</a:t>
            </a:r>
          </a:p>
          <a:p>
            <a:r>
              <a:rPr lang="en-US" dirty="0" smtClean="0"/>
              <a:t>No questions about outstanding debt, savings, or even proof of income.</a:t>
            </a:r>
          </a:p>
          <a:p>
            <a:r>
              <a:rPr lang="en-US" dirty="0" smtClean="0"/>
              <a:t>This didn’t happen overnight, but as more money flowed into the housing market, the pressure to create more mortgages grew.  This caused lending standards to fall.</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wait …</a:t>
            </a:r>
            <a:endParaRPr lang="en-US" dirty="0"/>
          </a:p>
        </p:txBody>
      </p:sp>
      <p:sp>
        <p:nvSpPr>
          <p:cNvPr id="3" name="Content Placeholder 2"/>
          <p:cNvSpPr>
            <a:spLocks noGrp="1"/>
          </p:cNvSpPr>
          <p:nvPr>
            <p:ph idx="1"/>
          </p:nvPr>
        </p:nvSpPr>
        <p:spPr/>
        <p:txBody>
          <a:bodyPr>
            <a:noAutofit/>
          </a:bodyPr>
          <a:lstStyle/>
          <a:p>
            <a:pPr>
              <a:spcBef>
                <a:spcPts val="200"/>
              </a:spcBef>
            </a:pPr>
            <a:r>
              <a:rPr lang="en-US" sz="1400" dirty="0" smtClean="0"/>
              <a:t>You’re saying that mortgage lenders willingly loaned money to people who had no reasonable chance of repaying it?</a:t>
            </a:r>
          </a:p>
          <a:p>
            <a:pPr>
              <a:spcBef>
                <a:spcPts val="200"/>
              </a:spcBef>
            </a:pPr>
            <a:r>
              <a:rPr lang="en-US" sz="1400" i="1" dirty="0" smtClean="0"/>
              <a:t>Yep</a:t>
            </a:r>
            <a:r>
              <a:rPr lang="en-US" sz="1400" dirty="0" smtClean="0"/>
              <a:t>.</a:t>
            </a:r>
          </a:p>
          <a:p>
            <a:pPr>
              <a:spcBef>
                <a:spcPts val="200"/>
              </a:spcBef>
            </a:pPr>
            <a:r>
              <a:rPr lang="en-US" sz="1400" dirty="0" smtClean="0"/>
              <a:t>And you’re saying that these lenders willingly abandoned traditional standards of lending and deliberately chose to </a:t>
            </a:r>
            <a:r>
              <a:rPr lang="en-US" sz="1400" i="1" dirty="0" smtClean="0"/>
              <a:t>not</a:t>
            </a:r>
            <a:r>
              <a:rPr lang="en-US" sz="1400" dirty="0" smtClean="0"/>
              <a:t> ask for relevant information about a borrower’s ability to repay these loans?</a:t>
            </a:r>
          </a:p>
          <a:p>
            <a:pPr>
              <a:spcBef>
                <a:spcPts val="200"/>
              </a:spcBef>
            </a:pPr>
            <a:r>
              <a:rPr lang="en-US" sz="1400" i="1" dirty="0" smtClean="0"/>
              <a:t>Uh-huh</a:t>
            </a:r>
            <a:r>
              <a:rPr lang="en-US" sz="1400" dirty="0" smtClean="0"/>
              <a:t>.</a:t>
            </a:r>
          </a:p>
          <a:p>
            <a:pPr>
              <a:spcBef>
                <a:spcPts val="200"/>
              </a:spcBef>
            </a:pPr>
            <a:r>
              <a:rPr lang="en-US" sz="1400" dirty="0" smtClean="0"/>
              <a:t>And, you’re saying that borrowers actually bought into this charade?  That people earning relatively meager salaries actually believed that they could afford to borrow hundreds of thousands of dollars to buy a house?</a:t>
            </a:r>
          </a:p>
          <a:p>
            <a:pPr>
              <a:spcBef>
                <a:spcPts val="200"/>
              </a:spcBef>
            </a:pPr>
            <a:r>
              <a:rPr lang="en-US" sz="1400" i="1" dirty="0" smtClean="0"/>
              <a:t>Yeppers</a:t>
            </a:r>
            <a:r>
              <a:rPr lang="en-US" sz="1400" dirty="0" smtClean="0"/>
              <a:t>.</a:t>
            </a:r>
          </a:p>
          <a:p>
            <a:pPr>
              <a:spcBef>
                <a:spcPts val="200"/>
              </a:spcBef>
            </a:pPr>
            <a:r>
              <a:rPr lang="en-US" sz="1400" i="1" dirty="0" smtClean="0"/>
              <a:t>And</a:t>
            </a:r>
            <a:r>
              <a:rPr lang="en-US" sz="1400" dirty="0" smtClean="0"/>
              <a:t>, you’re saying that lenders never even bothered to verify that many of these borrowers </a:t>
            </a:r>
            <a:r>
              <a:rPr lang="en-US" sz="1400" i="1" dirty="0" smtClean="0"/>
              <a:t>even had a job</a:t>
            </a:r>
            <a:r>
              <a:rPr lang="en-US" sz="1400" dirty="0" smtClean="0"/>
              <a:t>?</a:t>
            </a:r>
          </a:p>
          <a:p>
            <a:pPr>
              <a:spcBef>
                <a:spcPts val="200"/>
              </a:spcBef>
            </a:pPr>
            <a:r>
              <a:rPr lang="en-US" sz="1400" i="1" dirty="0" smtClean="0"/>
              <a:t>Sí señor</a:t>
            </a:r>
            <a:r>
              <a:rPr lang="en-US" sz="1400" dirty="0" smtClean="0"/>
              <a:t>.</a:t>
            </a:r>
          </a:p>
          <a:p>
            <a:pPr>
              <a:spcBef>
                <a:spcPts val="200"/>
              </a:spcBef>
            </a:pPr>
            <a:r>
              <a:rPr lang="en-US" sz="1400" dirty="0" smtClean="0"/>
              <a:t>So, what on Earth could have motivated these lenders to make such profoundly stupid decisions?</a:t>
            </a:r>
          </a:p>
          <a:p>
            <a:pPr>
              <a:spcBef>
                <a:spcPts val="200"/>
              </a:spcBef>
            </a:pPr>
            <a:r>
              <a:rPr lang="en-US" sz="1400" dirty="0" smtClean="0"/>
              <a:t>Well, a number of factors were involved.  Among them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a:t>
            </a:r>
            <a:endParaRPr lang="en-US" dirty="0"/>
          </a:p>
        </p:txBody>
      </p:sp>
      <p:sp>
        <p:nvSpPr>
          <p:cNvPr id="3" name="Content Placeholder 2"/>
          <p:cNvSpPr>
            <a:spLocks noGrp="1"/>
          </p:cNvSpPr>
          <p:nvPr>
            <p:ph idx="1"/>
          </p:nvPr>
        </p:nvSpPr>
        <p:spPr/>
        <p:txBody>
          <a:bodyPr>
            <a:normAutofit fontScale="77500" lnSpcReduction="20000"/>
          </a:bodyPr>
          <a:lstStyle/>
          <a:p>
            <a:pPr>
              <a:spcBef>
                <a:spcPts val="800"/>
              </a:spcBef>
            </a:pPr>
            <a:r>
              <a:rPr lang="en-US" dirty="0" smtClean="0"/>
              <a:t>That is to say, profit</a:t>
            </a:r>
          </a:p>
          <a:p>
            <a:pPr>
              <a:spcBef>
                <a:spcPts val="800"/>
              </a:spcBef>
            </a:pPr>
            <a:r>
              <a:rPr lang="en-US" dirty="0" smtClean="0"/>
              <a:t>Plus more profit</a:t>
            </a:r>
          </a:p>
          <a:p>
            <a:pPr>
              <a:spcBef>
                <a:spcPts val="800"/>
              </a:spcBef>
            </a:pPr>
            <a:r>
              <a:rPr lang="en-US" dirty="0" smtClean="0"/>
              <a:t>Additional profit</a:t>
            </a:r>
          </a:p>
          <a:p>
            <a:pPr>
              <a:spcBef>
                <a:spcPts val="800"/>
              </a:spcBef>
            </a:pPr>
            <a:r>
              <a:rPr lang="en-US" dirty="0" smtClean="0"/>
              <a:t>Extra profit</a:t>
            </a:r>
          </a:p>
          <a:p>
            <a:pPr>
              <a:spcBef>
                <a:spcPts val="800"/>
              </a:spcBef>
            </a:pPr>
            <a:r>
              <a:rPr lang="en-US" dirty="0" smtClean="0"/>
              <a:t>Even more profit</a:t>
            </a:r>
          </a:p>
          <a:p>
            <a:pPr>
              <a:spcBef>
                <a:spcPts val="800"/>
              </a:spcBef>
            </a:pPr>
            <a:r>
              <a:rPr lang="en-US" dirty="0" smtClean="0"/>
              <a:t>Icing-on-the-cake profit</a:t>
            </a:r>
          </a:p>
          <a:p>
            <a:pPr>
              <a:spcBef>
                <a:spcPts val="800"/>
              </a:spcBef>
            </a:pPr>
            <a:r>
              <a:rPr lang="en-US" dirty="0" smtClean="0"/>
              <a:t>Summers-in-the-Hamptons profit</a:t>
            </a:r>
          </a:p>
          <a:p>
            <a:pPr>
              <a:spcBef>
                <a:spcPts val="800"/>
              </a:spcBef>
            </a:pPr>
            <a:r>
              <a:rPr lang="en-US" dirty="0" smtClean="0"/>
              <a:t>Ridiculous, obscene, stupid profit</a:t>
            </a:r>
          </a:p>
          <a:p>
            <a:pPr>
              <a:spcBef>
                <a:spcPts val="800"/>
              </a:spcBef>
            </a:pPr>
            <a:r>
              <a:rPr lang="en-US" dirty="0" smtClean="0"/>
              <a:t>Can-I-get-a-witness-as-to-how-absurd-this-profit-is profit?</a:t>
            </a:r>
          </a:p>
          <a:p>
            <a:pPr>
              <a:spcBef>
                <a:spcPts val="800"/>
              </a:spcBef>
            </a:pPr>
            <a:r>
              <a:rPr lang="en-US" dirty="0" smtClean="0"/>
              <a:t>I-want-Beyoncé-to-play-my-kid’s-birthday-party profit</a:t>
            </a:r>
          </a:p>
          <a:p>
            <a:pPr>
              <a:spcBef>
                <a:spcPts val="800"/>
              </a:spcBef>
            </a:pPr>
            <a:r>
              <a:rPr lang="en-US" dirty="0" err="1" smtClean="0"/>
              <a:t>Is-the-moon-for-sale-</a:t>
            </a:r>
            <a:r>
              <a:rPr lang="en-US" dirty="0" err="1"/>
              <a:t>b</a:t>
            </a:r>
            <a:r>
              <a:rPr lang="en-US" dirty="0" err="1" smtClean="0"/>
              <a:t>ecause-I-bet-it-has-a-wicked-view-of-Boston-harbor</a:t>
            </a:r>
            <a:r>
              <a:rPr lang="en-US" dirty="0" smtClean="0"/>
              <a:t> profit</a:t>
            </a:r>
          </a:p>
          <a:p>
            <a:pPr>
              <a:spcBef>
                <a:spcPts val="800"/>
              </a:spcBef>
            </a:pPr>
            <a:r>
              <a:rPr lang="en-US" dirty="0" smtClean="0"/>
              <a:t>Plus stupidity.  </a:t>
            </a:r>
            <a:r>
              <a:rPr lang="en-US" i="1" dirty="0" smtClean="0"/>
              <a:t>Seriously </a:t>
            </a:r>
            <a:r>
              <a:rPr lang="en-US" dirty="0" smtClean="0"/>
              <a:t>people.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 …</a:t>
            </a:r>
            <a:endParaRPr lang="en-US" dirty="0"/>
          </a:p>
        </p:txBody>
      </p:sp>
      <p:sp>
        <p:nvSpPr>
          <p:cNvPr id="3" name="Content Placeholder 2"/>
          <p:cNvSpPr>
            <a:spLocks noGrp="1"/>
          </p:cNvSpPr>
          <p:nvPr>
            <p:ph idx="1"/>
          </p:nvPr>
        </p:nvSpPr>
        <p:spPr/>
        <p:txBody>
          <a:bodyPr>
            <a:normAutofit/>
          </a:bodyPr>
          <a:lstStyle/>
          <a:p>
            <a:r>
              <a:rPr lang="en-US" dirty="0" smtClean="0"/>
              <a:t>An increase in foreign savings …</a:t>
            </a:r>
          </a:p>
          <a:p>
            <a:r>
              <a:rPr lang="en-US" dirty="0" smtClean="0"/>
              <a:t>Coupled with low interest rates on Treasuries …</a:t>
            </a:r>
          </a:p>
          <a:p>
            <a:r>
              <a:rPr lang="en-US" dirty="0" smtClean="0"/>
              <a:t>And financial market innovation in MBSs …</a:t>
            </a:r>
          </a:p>
          <a:p>
            <a:r>
              <a:rPr lang="en-US" dirty="0" smtClean="0"/>
              <a:t>Plus financial industry deregulation …</a:t>
            </a:r>
          </a:p>
          <a:p>
            <a:r>
              <a:rPr lang="en-US" dirty="0" smtClean="0"/>
              <a:t>Lead to the housing bubble, right?</a:t>
            </a:r>
          </a:p>
          <a:p>
            <a:r>
              <a:rPr lang="en-US" dirty="0" smtClean="0"/>
              <a:t>Basically, yes.</a:t>
            </a:r>
          </a:p>
          <a:p>
            <a:r>
              <a:rPr lang="en-US" dirty="0" smtClean="0"/>
              <a:t>But there was more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[sigh]  What else?</a:t>
            </a:r>
            <a:endParaRPr lang="en-US" dirty="0"/>
          </a:p>
        </p:txBody>
      </p:sp>
      <p:sp>
        <p:nvSpPr>
          <p:cNvPr id="3" name="Content Placeholder 2"/>
          <p:cNvSpPr>
            <a:spLocks noGrp="1"/>
          </p:cNvSpPr>
          <p:nvPr>
            <p:ph idx="1"/>
          </p:nvPr>
        </p:nvSpPr>
        <p:spPr/>
        <p:txBody>
          <a:bodyPr/>
          <a:lstStyle/>
          <a:p>
            <a:r>
              <a:rPr lang="en-US" dirty="0" smtClean="0"/>
              <a:t>People aren’t always rational!</a:t>
            </a:r>
          </a:p>
          <a:p>
            <a:r>
              <a:rPr lang="en-US" dirty="0" smtClean="0"/>
              <a:t>Yeah, no kidding.  So what?</a:t>
            </a:r>
          </a:p>
          <a:p>
            <a:r>
              <a:rPr lang="en-US" dirty="0" smtClean="0"/>
              <a:t>Many people in the U.S. suffered from two mass delusions.  These two delusions helped fuel the growth of the housing bubble and prevented many from recognizing the bubble until it was too late.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Mass Delusions</a:t>
            </a:r>
            <a:endParaRPr lang="en-US" dirty="0"/>
          </a:p>
        </p:txBody>
      </p:sp>
      <p:sp>
        <p:nvSpPr>
          <p:cNvPr id="3" name="Content Placeholder 2"/>
          <p:cNvSpPr>
            <a:spLocks noGrp="1"/>
          </p:cNvSpPr>
          <p:nvPr>
            <p:ph idx="1"/>
          </p:nvPr>
        </p:nvSpPr>
        <p:spPr/>
        <p:txBody>
          <a:bodyPr>
            <a:normAutofit fontScale="85000" lnSpcReduction="20000"/>
          </a:bodyPr>
          <a:lstStyle/>
          <a:p>
            <a:pPr>
              <a:spcBef>
                <a:spcPts val="800"/>
              </a:spcBef>
            </a:pPr>
            <a:r>
              <a:rPr lang="en-US" dirty="0" smtClean="0"/>
              <a:t>Markets are always efficient.</a:t>
            </a:r>
          </a:p>
          <a:p>
            <a:pPr>
              <a:spcBef>
                <a:spcPts val="800"/>
              </a:spcBef>
            </a:pPr>
            <a:r>
              <a:rPr lang="en-US" dirty="0" smtClean="0"/>
              <a:t>Housing prices will always rise.</a:t>
            </a:r>
          </a:p>
          <a:p>
            <a:pPr>
              <a:spcBef>
                <a:spcPts val="800"/>
              </a:spcBef>
            </a:pPr>
            <a:r>
              <a:rPr lang="en-US" dirty="0" smtClean="0"/>
              <a:t>So what’s the big deal?</a:t>
            </a:r>
          </a:p>
          <a:p>
            <a:pPr>
              <a:spcBef>
                <a:spcPts val="800"/>
              </a:spcBef>
            </a:pPr>
            <a:r>
              <a:rPr lang="en-US" dirty="0" smtClean="0"/>
              <a:t>Well, if markets are always efficient, then the price of financial assets are always priced “correctly,” i.e. based on economic fundamentals.</a:t>
            </a:r>
          </a:p>
          <a:p>
            <a:pPr>
              <a:spcBef>
                <a:spcPts val="800"/>
              </a:spcBef>
            </a:pPr>
            <a:r>
              <a:rPr lang="en-US" dirty="0" smtClean="0"/>
              <a:t>And, if housing prices always rise, then </a:t>
            </a:r>
            <a:r>
              <a:rPr lang="en-US" i="1" dirty="0" smtClean="0"/>
              <a:t>there can be no housing bubble</a:t>
            </a:r>
            <a:r>
              <a:rPr lang="en-US" dirty="0" smtClean="0"/>
              <a:t>, just a little “froth” in some markets.</a:t>
            </a:r>
          </a:p>
          <a:p>
            <a:pPr>
              <a:spcBef>
                <a:spcPts val="800"/>
              </a:spcBef>
            </a:pPr>
            <a:r>
              <a:rPr lang="en-US" dirty="0" smtClean="0"/>
              <a:t>This helped contribute to increased speculation in housing markets.  During 2005, 28% of homes purchased were for “investment purposes;” another 12% were for vacation homes.  (In 2006, those numbers were 22% and 14%, respectively.)  Further, in Miami, as many as 85% of condo sales were speculative.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Mass Delusions</a:t>
            </a:r>
            <a:endParaRPr lang="en-US" dirty="0"/>
          </a:p>
        </p:txBody>
      </p:sp>
      <p:sp>
        <p:nvSpPr>
          <p:cNvPr id="3" name="Content Placeholder 2"/>
          <p:cNvSpPr>
            <a:spLocks noGrp="1"/>
          </p:cNvSpPr>
          <p:nvPr>
            <p:ph idx="1"/>
          </p:nvPr>
        </p:nvSpPr>
        <p:spPr/>
        <p:txBody>
          <a:bodyPr>
            <a:normAutofit fontScale="77500" lnSpcReduction="20000"/>
          </a:bodyPr>
          <a:lstStyle/>
          <a:p>
            <a:pPr>
              <a:spcBef>
                <a:spcPts val="800"/>
              </a:spcBef>
            </a:pPr>
            <a:r>
              <a:rPr lang="en-US" dirty="0" smtClean="0"/>
              <a:t>The problem is that the risk associated with the MBSs was greatly underestimated.</a:t>
            </a:r>
          </a:p>
          <a:p>
            <a:pPr>
              <a:spcBef>
                <a:spcPts val="800"/>
              </a:spcBef>
            </a:pPr>
            <a:r>
              <a:rPr lang="en-US" dirty="0" smtClean="0"/>
              <a:t>Why?  Super-complicated computer-based financial models predicted that default rates on the very riskiest mortgages (i.e. subprime mortgages) would be acceptably low, in the 5% range.</a:t>
            </a:r>
          </a:p>
          <a:p>
            <a:pPr>
              <a:spcBef>
                <a:spcPts val="800"/>
              </a:spcBef>
            </a:pPr>
            <a:r>
              <a:rPr lang="en-US" dirty="0" smtClean="0"/>
              <a:t>The actual rate of default on the riskiest mortgages ultimately climbed to as high as 50%.</a:t>
            </a:r>
          </a:p>
          <a:p>
            <a:pPr>
              <a:spcBef>
                <a:spcPts val="800"/>
              </a:spcBef>
            </a:pPr>
            <a:r>
              <a:rPr lang="en-US" dirty="0" smtClean="0"/>
              <a:t>Oops.</a:t>
            </a:r>
          </a:p>
          <a:p>
            <a:pPr>
              <a:spcBef>
                <a:spcPts val="800"/>
              </a:spcBef>
            </a:pPr>
            <a:r>
              <a:rPr lang="en-US" dirty="0" smtClean="0"/>
              <a:t>These super-complicated financial models were built on one basic assumption: that housing prices would never fall.</a:t>
            </a:r>
          </a:p>
          <a:p>
            <a:pPr>
              <a:spcBef>
                <a:spcPts val="800"/>
              </a:spcBef>
            </a:pPr>
            <a:r>
              <a:rPr lang="en-US" dirty="0" smtClean="0"/>
              <a:t>They ultimately did, by as much as 50% in some markets.</a:t>
            </a:r>
          </a:p>
          <a:p>
            <a:pPr>
              <a:spcBef>
                <a:spcPts val="800"/>
              </a:spcBef>
            </a:pPr>
            <a:r>
              <a:rPr lang="en-US" dirty="0" smtClean="0"/>
              <a:t>Oops again.  Our bad.</a:t>
            </a:r>
          </a:p>
          <a:p>
            <a:pPr>
              <a:spcBef>
                <a:spcPts val="800"/>
              </a:spcBef>
            </a:pPr>
            <a:r>
              <a:rPr lang="en-US" dirty="0" smtClean="0"/>
              <a:t>Sadly, nearly everyone bought the hype, from lenders to borrowers to Wall St. to regulators.  It was a failure of rational behavior as is rarely seen.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review …</a:t>
            </a:r>
          </a:p>
        </p:txBody>
      </p:sp>
      <p:sp>
        <p:nvSpPr>
          <p:cNvPr id="3" name="Content Placeholder 2"/>
          <p:cNvSpPr>
            <a:spLocks noGrp="1"/>
          </p:cNvSpPr>
          <p:nvPr>
            <p:ph idx="1"/>
          </p:nvPr>
        </p:nvSpPr>
        <p:spPr/>
        <p:txBody>
          <a:bodyPr>
            <a:normAutofit fontScale="92500" lnSpcReduction="20000"/>
          </a:bodyPr>
          <a:lstStyle/>
          <a:p>
            <a:r>
              <a:rPr lang="en-US" dirty="0" smtClean="0"/>
              <a:t>An increase in foreign savings …</a:t>
            </a:r>
          </a:p>
          <a:p>
            <a:r>
              <a:rPr lang="en-US" dirty="0" smtClean="0"/>
              <a:t>Coupled with low interest rates on Treasuries …</a:t>
            </a:r>
          </a:p>
          <a:p>
            <a:r>
              <a:rPr lang="en-US" dirty="0" smtClean="0"/>
              <a:t>And financial market innovation in MBSs …</a:t>
            </a:r>
          </a:p>
          <a:p>
            <a:r>
              <a:rPr lang="en-US" dirty="0" smtClean="0"/>
              <a:t>Plus financial industry deregulation …</a:t>
            </a:r>
          </a:p>
          <a:p>
            <a:r>
              <a:rPr lang="en-US" dirty="0" smtClean="0"/>
              <a:t>And the widespread belief that markets are always efficient and that housing prices will always rise …</a:t>
            </a:r>
          </a:p>
          <a:p>
            <a:r>
              <a:rPr lang="en-US" dirty="0" smtClean="0"/>
              <a:t>Lead to the housing bubble, right?</a:t>
            </a:r>
          </a:p>
          <a:p>
            <a:r>
              <a:rPr lang="en-US" dirty="0" smtClean="0"/>
              <a:t>Basically, yes.</a:t>
            </a:r>
          </a:p>
          <a:p>
            <a:r>
              <a:rPr lang="en-US" dirty="0" smtClean="0"/>
              <a:t>But there was more …</a:t>
            </a:r>
            <a:endParaRPr lang="en-US" dirty="0"/>
          </a:p>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t>Two More Factors Came Into Play</a:t>
            </a:r>
          </a:p>
        </p:txBody>
      </p:sp>
      <p:sp>
        <p:nvSpPr>
          <p:cNvPr id="3" name="Content Placeholder 2"/>
          <p:cNvSpPr>
            <a:spLocks noGrp="1"/>
          </p:cNvSpPr>
          <p:nvPr>
            <p:ph idx="1"/>
          </p:nvPr>
        </p:nvSpPr>
        <p:spPr/>
        <p:txBody>
          <a:bodyPr>
            <a:normAutofit fontScale="70000" lnSpcReduction="20000"/>
          </a:bodyPr>
          <a:lstStyle/>
          <a:p>
            <a:r>
              <a:rPr lang="en-US"/>
              <a:t>Credit rating agencies and insurance companies</a:t>
            </a:r>
          </a:p>
          <a:p>
            <a:r>
              <a:rPr lang="en-US"/>
              <a:t>Credit rating agencies, like Standard &amp; Poors, Moody’s, and Fitch perform a valuable function in financial markets.  They examine companies that have issued stocks and bonds and determine their </a:t>
            </a:r>
            <a:r>
              <a:rPr lang="en-US" i="1"/>
              <a:t>creditworthiness</a:t>
            </a:r>
            <a:r>
              <a:rPr lang="en-US"/>
              <a:t>.  This measures how likely are these companies to repay their debt.</a:t>
            </a:r>
          </a:p>
          <a:p>
            <a:r>
              <a:rPr lang="en-US"/>
              <a:t>Outstanding obligations (i.e. bonds) are assigned a grade based on the creditworthiness of the borrower (i.e. the company that issued the bonds).</a:t>
            </a:r>
          </a:p>
          <a:p>
            <a:r>
              <a:rPr lang="en-US"/>
              <a:t>Examples: Moody’s rates the lowest risk bonds as Aaa; then Aa1, Aa2, or Aa3 for companies with very low credit risk, but some susceptability to long-term risk; then A1, A2, A3; then Baa1, Baa2, Baa3; and so on.</a:t>
            </a:r>
          </a:p>
          <a:p>
            <a:r>
              <a:rPr lang="en-US"/>
              <a:t>Having an accurate and honest assessment of the level of risk embedded in bonds and other securities is essential for investors to make wise decisions about where to allocate funds.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By Comparison</a:t>
            </a:r>
          </a:p>
        </p:txBody>
      </p:sp>
      <p:sp>
        <p:nvSpPr>
          <p:cNvPr id="3" name="Content Placeholder 2"/>
          <p:cNvSpPr>
            <a:spLocks noGrp="1"/>
          </p:cNvSpPr>
          <p:nvPr>
            <p:ph idx="1"/>
          </p:nvPr>
        </p:nvSpPr>
        <p:spPr/>
        <p:txBody>
          <a:bodyPr>
            <a:normAutofit fontScale="92500" lnSpcReduction="10000"/>
          </a:bodyPr>
          <a:lstStyle/>
          <a:p>
            <a:r>
              <a:rPr lang="en-US"/>
              <a:t>The 2007-2009 recession was the worst since …</a:t>
            </a:r>
          </a:p>
          <a:p>
            <a:pPr lvl="1"/>
            <a:r>
              <a:rPr lang="en-US"/>
              <a:t>The recession of 1945, in terms of lost output.  In the 1945 recession, output declined by 12.7%.</a:t>
            </a:r>
          </a:p>
          <a:p>
            <a:pPr lvl="1"/>
            <a:r>
              <a:rPr lang="en-US"/>
              <a:t>The recession of 1981-1982, in terms of peak unemployment.  In that recession, unemployment peaked at 10.8% (11/1982).</a:t>
            </a:r>
          </a:p>
          <a:p>
            <a:pPr lvl="1"/>
            <a:r>
              <a:rPr lang="en-US"/>
              <a:t>The recession of 1973-1975, in terms of duration.  That recession last for 16 months.</a:t>
            </a:r>
          </a:p>
          <a:p>
            <a:pPr lvl="1"/>
            <a:r>
              <a:rPr lang="en-US"/>
              <a:t>The Great Depression, in the sense that both were caused by financial market crises.  No recession since the 1930s, including the most recent, really compares to the Great Depression, at least in terms of magnitude; between 1929 and 1933, output declined by 26.7%, unemployment peaked at 24.9%, and it lasted 4 years and one month.</a:t>
            </a:r>
          </a:p>
          <a:p>
            <a:pPr lvl="1"/>
            <a:endParaRPr lang="en-US"/>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Credit Rating Agencies Failed on Two Fronts</a:t>
            </a:r>
          </a:p>
        </p:txBody>
      </p:sp>
      <p:sp>
        <p:nvSpPr>
          <p:cNvPr id="3" name="Content Placeholder 2"/>
          <p:cNvSpPr>
            <a:spLocks noGrp="1"/>
          </p:cNvSpPr>
          <p:nvPr>
            <p:ph idx="1"/>
          </p:nvPr>
        </p:nvSpPr>
        <p:spPr/>
        <p:txBody>
          <a:bodyPr>
            <a:normAutofit fontScale="70000" lnSpcReduction="20000"/>
          </a:bodyPr>
          <a:lstStyle/>
          <a:p>
            <a:r>
              <a:rPr lang="en-US"/>
              <a:t>They failed to appreciate the complexity of the MBSs issued by Wall Street investment banks which were fueling the housing bubble.  Especially, they failed to see how all of this lending and borrowing was predicated on the assumption that housing prices would always rise.</a:t>
            </a:r>
          </a:p>
          <a:p>
            <a:r>
              <a:rPr lang="en-US"/>
              <a:t>They allowed Wall Street firms to “shop around” to get the best rating for their latest round of MBSs.  If Fitch wouldn’t an investment bank a high enough score for its MBSs, the investment bank would go next door to Moody’s or Standard and Poor’s until it got the rating it wanted.</a:t>
            </a:r>
          </a:p>
          <a:p>
            <a:r>
              <a:rPr lang="en-US"/>
              <a:t>As a result, MBSs that were composed of subprime mortgages – </a:t>
            </a:r>
            <a:r>
              <a:rPr lang="en-US" i="1"/>
              <a:t>very </a:t>
            </a:r>
            <a:r>
              <a:rPr lang="en-US"/>
              <a:t>risky mortgages – and which should have received a low credit rating – much like a junk bond – instead were granted the very highest credit rating.</a:t>
            </a:r>
          </a:p>
          <a:p>
            <a:r>
              <a:rPr lang="en-US"/>
              <a:t>Magic!  Next, we will spin straw into gold!!</a:t>
            </a:r>
          </a:p>
          <a:p>
            <a:r>
              <a:rPr lang="en-US"/>
              <a:t>Credit ratings basically became worthless, although no one knew it at the time.</a:t>
            </a:r>
          </a:p>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t>Insurance Companies Didn’t Help</a:t>
            </a:r>
          </a:p>
        </p:txBody>
      </p:sp>
      <p:sp>
        <p:nvSpPr>
          <p:cNvPr id="3" name="Content Placeholder 2"/>
          <p:cNvSpPr>
            <a:spLocks noGrp="1"/>
          </p:cNvSpPr>
          <p:nvPr>
            <p:ph idx="1"/>
          </p:nvPr>
        </p:nvSpPr>
        <p:spPr/>
        <p:txBody>
          <a:bodyPr>
            <a:normAutofit fontScale="70000" lnSpcReduction="20000"/>
          </a:bodyPr>
          <a:lstStyle/>
          <a:p>
            <a:pPr>
              <a:spcBef>
                <a:spcPts val="800"/>
              </a:spcBef>
            </a:pPr>
            <a:r>
              <a:rPr lang="en-US"/>
              <a:t>Normally, insurance companies play a very important role in our financial system and economy.</a:t>
            </a:r>
          </a:p>
          <a:p>
            <a:pPr>
              <a:spcBef>
                <a:spcPts val="800"/>
              </a:spcBef>
            </a:pPr>
            <a:r>
              <a:rPr lang="en-US"/>
              <a:t>The allow individuals to reduce the risk of future events, like illness, loss of a job, car accidents, and death.</a:t>
            </a:r>
          </a:p>
          <a:p>
            <a:pPr>
              <a:spcBef>
                <a:spcPts val="800"/>
              </a:spcBef>
            </a:pPr>
            <a:r>
              <a:rPr lang="en-US"/>
              <a:t>In order for insurance contracts to be priced correctly, insurance companies must have a near complete understanding of the likelihood of those future events occurring and of the financial cost those events represent.</a:t>
            </a:r>
          </a:p>
          <a:p>
            <a:pPr>
              <a:spcBef>
                <a:spcPts val="800"/>
              </a:spcBef>
            </a:pPr>
            <a:r>
              <a:rPr lang="en-US"/>
              <a:t>Insurance companies sold </a:t>
            </a:r>
            <a:r>
              <a:rPr lang="en-US" i="1"/>
              <a:t>credit default swaps </a:t>
            </a:r>
            <a:r>
              <a:rPr lang="en-US"/>
              <a:t>(CDSs), a form of insurance, on MBSs.  This allegedly protected investors in MBSs from the risk that the people who took out mortgages would default on their mortgages.</a:t>
            </a:r>
          </a:p>
          <a:p>
            <a:pPr>
              <a:spcBef>
                <a:spcPts val="800"/>
              </a:spcBef>
            </a:pPr>
            <a:r>
              <a:rPr lang="en-US"/>
              <a:t>The insurance company AIG was heavily involved in this market.  (</a:t>
            </a:r>
            <a:r>
              <a:rPr lang="en-US" i="1"/>
              <a:t>remember that name</a:t>
            </a:r>
            <a:r>
              <a:rPr lang="en-US"/>
              <a:t> …)</a:t>
            </a:r>
          </a:p>
          <a:p>
            <a:pPr>
              <a:spcBef>
                <a:spcPts val="800"/>
              </a:spcBef>
            </a:pPr>
            <a:r>
              <a:rPr lang="en-US"/>
              <a:t>CDSs had been around since the early 1990s, but the use of them increased dramatically in 2003.</a:t>
            </a:r>
          </a:p>
          <a:p>
            <a:pPr>
              <a:spcBef>
                <a:spcPts val="800"/>
              </a:spcBef>
            </a:pPr>
            <a:r>
              <a:rPr lang="en-US"/>
              <a:t>So what was the problem?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Ratings and CDSs</a:t>
            </a:r>
          </a:p>
        </p:txBody>
      </p:sp>
      <p:sp>
        <p:nvSpPr>
          <p:cNvPr id="3" name="Content Placeholder 2"/>
          <p:cNvSpPr>
            <a:spLocks noGrp="1"/>
          </p:cNvSpPr>
          <p:nvPr>
            <p:ph idx="1"/>
          </p:nvPr>
        </p:nvSpPr>
        <p:spPr/>
        <p:txBody>
          <a:bodyPr>
            <a:normAutofit fontScale="77500" lnSpcReduction="20000"/>
          </a:bodyPr>
          <a:lstStyle/>
          <a:p>
            <a:r>
              <a:rPr lang="en-US"/>
              <a:t>Inflated and inaccurate credit ratings gave a false sense of security to investors in MBSs.  They made the securities seem a lot safer than they actually were.  This encouraged Wall St. to make more MBSs and for more mortgages to be created.</a:t>
            </a:r>
          </a:p>
          <a:p>
            <a:r>
              <a:rPr lang="en-US"/>
              <a:t>Further, CDSs gave investors even more false security by providing insurance against losses in MBSs.  Also, anyone could buy a CDS against a batch of MBSs, whether or not they ever actually bought those MBSs.  This is like your neighbor buying fire insurance on your house.  It introduced all sorts of distorted incentives and false security.</a:t>
            </a:r>
          </a:p>
          <a:p>
            <a:r>
              <a:rPr lang="en-US"/>
              <a:t>These failures had more to do with the flow of information than anything else.</a:t>
            </a:r>
          </a:p>
          <a:p>
            <a:r>
              <a:rPr lang="en-US"/>
              <a:t>Financial markets live and die based on information.  Good information allows investors to make good decisions.  Bad information encourages bad decisions.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So how did all of this break down?  When did the bubble pop, and how did it infect the rest of the economy?</a:t>
            </a:r>
          </a:p>
        </p:txBody>
      </p:sp>
      <p:sp>
        <p:nvSpPr>
          <p:cNvPr id="3" name="Content Placeholder 2"/>
          <p:cNvSpPr>
            <a:spLocks noGrp="1"/>
          </p:cNvSpPr>
          <p:nvPr>
            <p:ph idx="1"/>
          </p:nvPr>
        </p:nvSpPr>
        <p:spPr/>
        <p:txBody>
          <a:bodyPr>
            <a:normAutofit fontScale="92500" lnSpcReduction="10000"/>
          </a:bodyPr>
          <a:lstStyle/>
          <a:p>
            <a:r>
              <a:rPr lang="en-US"/>
              <a:t>The trouble began in 2007.  Remember, housing prices began to decline in mid-2006.  This meant that many people would soon be making payments on a mortgage that was greater than the value of the home they lived in.  This means that the house is </a:t>
            </a:r>
            <a:r>
              <a:rPr lang="en-US" i="1"/>
              <a:t>underwater</a:t>
            </a:r>
            <a:r>
              <a:rPr lang="en-US"/>
              <a:t> – it is worth less than the money borrowed to buy it.</a:t>
            </a:r>
          </a:p>
          <a:p>
            <a:r>
              <a:rPr lang="en-US"/>
              <a:t>Further, the ARMs issued 3-5 years ago would soon “reset” – the interest rate and monthly payment would increase – making it harder for borrowers to keep up with payments.  This is especially difficult when the home is underwater, and is much more likely with subprime loans.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a:bodyPr>
          <a:lstStyle/>
          <a:p>
            <a:r>
              <a:rPr lang="en-US"/>
              <a:t>2007</a:t>
            </a:r>
          </a:p>
          <a:p>
            <a:pPr lvl="1"/>
            <a:r>
              <a:rPr lang="en-US"/>
              <a:t>April: New Century Financial Corporation, a leading subprime lender, files for bankruptcy protection.</a:t>
            </a:r>
          </a:p>
          <a:p>
            <a:pPr lvl="1"/>
            <a:r>
              <a:rPr lang="en-US"/>
              <a:t>June</a:t>
            </a:r>
          </a:p>
          <a:p>
            <a:pPr lvl="2"/>
            <a:r>
              <a:rPr lang="en-US"/>
              <a:t>Standard &amp; Poor’s and Moody’s begin downgrading securities backed by subprime mortgages.</a:t>
            </a:r>
          </a:p>
          <a:p>
            <a:pPr lvl="2"/>
            <a:r>
              <a:rPr lang="en-US"/>
              <a:t>Bear Stearns, a Wall St. investment bank heavily involved in MBSs backed by subprime mortgages, suspends payments to investors in one of its investment funds.</a:t>
            </a:r>
          </a:p>
          <a:p>
            <a:pPr lvl="2"/>
            <a:r>
              <a:rPr lang="en-US"/>
              <a:t>The FOMC votes to keep the target FFR constant at 5.25%.</a:t>
            </a:r>
          </a:p>
          <a:p>
            <a:pPr lvl="1"/>
            <a:endParaRPr lang="en-US"/>
          </a:p>
          <a:p>
            <a:pPr lvl="1"/>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77500" lnSpcReduction="20000"/>
          </a:bodyPr>
          <a:lstStyle/>
          <a:p>
            <a:r>
              <a:rPr lang="en-US"/>
              <a:t>2007</a:t>
            </a:r>
          </a:p>
          <a:p>
            <a:pPr lvl="1"/>
            <a:r>
              <a:rPr lang="en-US"/>
              <a:t>July</a:t>
            </a:r>
          </a:p>
          <a:p>
            <a:pPr lvl="2"/>
            <a:r>
              <a:rPr lang="en-US"/>
              <a:t>Standard &amp; Poor’s places more MBSs on its watch list.</a:t>
            </a:r>
          </a:p>
          <a:p>
            <a:pPr lvl="2"/>
            <a:r>
              <a:rPr lang="en-US"/>
              <a:t>Countrywide Financial warns of “difficult conditions.”</a:t>
            </a:r>
          </a:p>
          <a:p>
            <a:pPr lvl="2"/>
            <a:r>
              <a:rPr lang="en-US"/>
              <a:t>Bear Stearns liquidates two hedge funds heavily invested in subprime MBSs.</a:t>
            </a:r>
          </a:p>
          <a:p>
            <a:pPr lvl="1"/>
            <a:r>
              <a:rPr lang="en-US"/>
              <a:t>August</a:t>
            </a:r>
          </a:p>
          <a:p>
            <a:pPr lvl="2"/>
            <a:r>
              <a:rPr lang="en-US"/>
              <a:t>American Home Mortgage Investment Corporation files for bankruptcy.</a:t>
            </a:r>
          </a:p>
          <a:p>
            <a:pPr lvl="2"/>
            <a:r>
              <a:rPr lang="en-US"/>
              <a:t>The FOMC votes to keep the target FFR constant at 5.25%.</a:t>
            </a:r>
          </a:p>
          <a:p>
            <a:pPr lvl="2"/>
            <a:r>
              <a:rPr lang="en-US"/>
              <a:t>The FRB announces an increase in willingness to supply reserves to the federal funds market and encourages firms to borrow from the discount window.</a:t>
            </a:r>
          </a:p>
          <a:p>
            <a:pPr lvl="2"/>
            <a:r>
              <a:rPr lang="en-US"/>
              <a:t>Fitch downgrades Countrywide to its third lowest rating (BBB+); Countrywide borrows $11.5 billion from other banks.</a:t>
            </a:r>
          </a:p>
          <a:p>
            <a:pPr lvl="2"/>
            <a:r>
              <a:rPr lang="en-US"/>
              <a:t>The FRB votes to lower the discount rate by 0.5% to 5.75% and open wider the discount window.  It also releases a statement noting that the “downside risks to growth have increased appreciably.”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85000" lnSpcReduction="10000"/>
          </a:bodyPr>
          <a:lstStyle/>
          <a:p>
            <a:r>
              <a:rPr lang="en-US"/>
              <a:t>2007</a:t>
            </a:r>
          </a:p>
          <a:p>
            <a:pPr lvl="1"/>
            <a:r>
              <a:rPr lang="en-US"/>
              <a:t>September</a:t>
            </a:r>
          </a:p>
          <a:p>
            <a:pPr lvl="2"/>
            <a:r>
              <a:rPr lang="en-US"/>
              <a:t>The UK government agrees to provide liquidity support Northern Rock, the UK’s fifth largest mortgage lender.</a:t>
            </a:r>
          </a:p>
          <a:p>
            <a:pPr lvl="2"/>
            <a:r>
              <a:rPr lang="en-US"/>
              <a:t>The FOMC votes to reduce the target FFR by 0.5% to 4.75%, and the discount rate by another 0.5% to 5.25%.</a:t>
            </a:r>
          </a:p>
          <a:p>
            <a:pPr lvl="1"/>
            <a:r>
              <a:rPr lang="en-US"/>
              <a:t>October</a:t>
            </a:r>
          </a:p>
          <a:p>
            <a:pPr lvl="2"/>
            <a:r>
              <a:rPr lang="en-US"/>
              <a:t>The U.S. Treasury Department creates the HOPE NOW program, a cooperative effort between the government, counselors, investors, and lenders, to help homeowners pay their mortgages.</a:t>
            </a:r>
          </a:p>
          <a:p>
            <a:pPr lvl="2"/>
            <a:r>
              <a:rPr lang="en-US"/>
              <a:t>Bank of America and other large banks create an $80 billion fund to provide liquidity to commercial paper markets.</a:t>
            </a:r>
          </a:p>
          <a:p>
            <a:pPr lvl="2"/>
            <a:r>
              <a:rPr lang="en-US"/>
              <a:t>The FOMC votes to reduce the target FFR by 0.25% to 4.50%, and the discount rate by 0.25% to 5.00%.</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92500" lnSpcReduction="20000"/>
          </a:bodyPr>
          <a:lstStyle/>
          <a:p>
            <a:r>
              <a:rPr lang="en-US"/>
              <a:t>2007</a:t>
            </a:r>
          </a:p>
          <a:p>
            <a:pPr lvl="1"/>
            <a:r>
              <a:rPr lang="en-US"/>
              <a:t>November</a:t>
            </a:r>
          </a:p>
          <a:p>
            <a:pPr lvl="2"/>
            <a:r>
              <a:rPr lang="en-US"/>
              <a:t>The interbank lending market begins to contract.</a:t>
            </a:r>
          </a:p>
          <a:p>
            <a:pPr lvl="1"/>
            <a:r>
              <a:rPr lang="en-US"/>
              <a:t>December</a:t>
            </a:r>
          </a:p>
          <a:p>
            <a:pPr lvl="2"/>
            <a:r>
              <a:rPr lang="en-US"/>
              <a:t>The FOMC votes to reduce the target FFR by 0.25% to 4.25%, and the discount rate by 0.25% to 4.75%.</a:t>
            </a:r>
          </a:p>
          <a:p>
            <a:pPr lvl="2"/>
            <a:r>
              <a:rPr lang="en-US"/>
              <a:t>The FRB announces the creation of a Term Auction Facility (TAF) to provide funds to depository institutions.  The funds, $20 billion per auction, will be auctioned every two weeks as conditions warrant.</a:t>
            </a:r>
          </a:p>
          <a:p>
            <a:r>
              <a:rPr lang="en-US"/>
              <a:t>2008</a:t>
            </a:r>
          </a:p>
          <a:p>
            <a:pPr lvl="1"/>
            <a:r>
              <a:rPr lang="en-US"/>
              <a:t>January</a:t>
            </a:r>
          </a:p>
          <a:p>
            <a:pPr lvl="2"/>
            <a:r>
              <a:rPr lang="en-US"/>
              <a:t>Bank of American announces it will buy Countrywide Financial.</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70000" lnSpcReduction="20000"/>
          </a:bodyPr>
          <a:lstStyle/>
          <a:p>
            <a:r>
              <a:rPr lang="en-US"/>
              <a:t>2008</a:t>
            </a:r>
          </a:p>
          <a:p>
            <a:pPr lvl="1"/>
            <a:r>
              <a:rPr lang="en-US"/>
              <a:t>January</a:t>
            </a:r>
          </a:p>
          <a:p>
            <a:pPr lvl="2"/>
            <a:r>
              <a:rPr lang="en-US"/>
              <a:t>The FOMC votes to decrease the target FFR </a:t>
            </a:r>
            <a:r>
              <a:rPr lang="en-US" i="1"/>
              <a:t>twice </a:t>
            </a:r>
            <a:r>
              <a:rPr lang="en-US"/>
              <a:t>in one month, ultimately slashing it to 3% by month’s end, and the discount rate to 3.5%. </a:t>
            </a:r>
          </a:p>
          <a:p>
            <a:pPr lvl="1"/>
            <a:r>
              <a:rPr lang="en-US"/>
              <a:t>February</a:t>
            </a:r>
          </a:p>
          <a:p>
            <a:pPr lvl="2"/>
            <a:r>
              <a:rPr lang="en-US"/>
              <a:t>President Bush signs the Economic Stimulus Act, which injects $152 billion into the economy through tax rebate checks of between $300 (individual) and $600 (married couple), plus $300 per dependent child.</a:t>
            </a:r>
          </a:p>
          <a:p>
            <a:pPr lvl="2"/>
            <a:r>
              <a:rPr lang="en-US"/>
              <a:t>Northern Rock is taken over by the UK government.</a:t>
            </a:r>
          </a:p>
          <a:p>
            <a:pPr lvl="1"/>
            <a:r>
              <a:rPr lang="en-US"/>
              <a:t>March</a:t>
            </a:r>
          </a:p>
          <a:p>
            <a:pPr lvl="2"/>
            <a:r>
              <a:rPr lang="en-US"/>
              <a:t>The FRB expands the TAF, increasing the amount of funds auctioned to $50 billion and extending them for another six months.</a:t>
            </a:r>
          </a:p>
          <a:p>
            <a:pPr lvl="2"/>
            <a:r>
              <a:rPr lang="en-US"/>
              <a:t>The FRB announces the Term Securities Lending Facility (TSLF), which will lend up to $200 billion of Treasury securities for up to 28 days.</a:t>
            </a:r>
          </a:p>
          <a:p>
            <a:pPr lvl="2"/>
            <a:r>
              <a:rPr lang="en-US"/>
              <a:t>JP Morgan Chase buys Bear Stearns.</a:t>
            </a:r>
          </a:p>
          <a:p>
            <a:pPr lvl="2"/>
            <a:r>
              <a:rPr lang="en-US"/>
              <a:t>The FRB creates to Primary Dealer Credit Facility, which extends credit to dealers in U.S. Treasury securities.</a:t>
            </a:r>
          </a:p>
          <a:p>
            <a:pPr lvl="2"/>
            <a:r>
              <a:rPr lang="en-US"/>
              <a:t>The FOMC slashes the target FFR to 2.25% and the discount rate to 2.75%.</a:t>
            </a:r>
          </a:p>
          <a:p>
            <a:pPr lvl="2"/>
            <a:r>
              <a:rPr lang="en-US"/>
              <a:t>The FRB assists in Chase’s purchase of Bear Stearns.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77500" lnSpcReduction="20000"/>
          </a:bodyPr>
          <a:lstStyle/>
          <a:p>
            <a:r>
              <a:rPr lang="en-US"/>
              <a:t>2008</a:t>
            </a:r>
          </a:p>
          <a:p>
            <a:pPr lvl="1"/>
            <a:r>
              <a:rPr lang="en-US"/>
              <a:t>April</a:t>
            </a:r>
          </a:p>
          <a:p>
            <a:pPr lvl="2"/>
            <a:r>
              <a:rPr lang="en-US"/>
              <a:t>The FOMC cuts the target FFR to 2% and the discount rate to 2.25%.</a:t>
            </a:r>
          </a:p>
          <a:p>
            <a:pPr lvl="1"/>
            <a:r>
              <a:rPr lang="en-US"/>
              <a:t>May</a:t>
            </a:r>
          </a:p>
          <a:p>
            <a:pPr lvl="2"/>
            <a:r>
              <a:rPr lang="en-US"/>
              <a:t>The FRB expands the TSLF auctions and increases the TAF auctions to $75 billion.</a:t>
            </a:r>
          </a:p>
          <a:p>
            <a:pPr lvl="1"/>
            <a:r>
              <a:rPr lang="en-US"/>
              <a:t>June</a:t>
            </a:r>
          </a:p>
          <a:p>
            <a:pPr lvl="2"/>
            <a:r>
              <a:rPr lang="en-US"/>
              <a:t>Everyone takes a nap.</a:t>
            </a:r>
          </a:p>
          <a:p>
            <a:pPr lvl="1"/>
            <a:r>
              <a:rPr lang="en-US"/>
              <a:t>July</a:t>
            </a:r>
          </a:p>
          <a:p>
            <a:pPr lvl="2"/>
            <a:r>
              <a:rPr lang="en-US"/>
              <a:t>IndyMac Bank fails.</a:t>
            </a:r>
          </a:p>
          <a:p>
            <a:pPr lvl="2"/>
            <a:r>
              <a:rPr lang="en-US"/>
              <a:t>The FRB authorizes the NY Fed to lend to Fannie Mae and Freddie Mac, later increasing those loans.  The government also limits trading of Fannie Mae and Freddie Mac stock.</a:t>
            </a:r>
          </a:p>
          <a:p>
            <a:pPr lvl="2"/>
            <a:r>
              <a:rPr lang="en-US"/>
              <a:t>President Bush signs the Housing and Economic Recovery Act which authorizes the Treasury to purchase GSE obligations.</a:t>
            </a:r>
          </a:p>
          <a:p>
            <a:pPr lvl="2"/>
            <a:r>
              <a:rPr lang="en-US"/>
              <a:t>The FRB further expands the TSLF and PCDF.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Happened?</a:t>
            </a:r>
            <a:endParaRPr lang="en-US" dirty="0"/>
          </a:p>
        </p:txBody>
      </p:sp>
      <p:sp>
        <p:nvSpPr>
          <p:cNvPr id="3" name="Content Placeholder 2"/>
          <p:cNvSpPr>
            <a:spLocks noGrp="1"/>
          </p:cNvSpPr>
          <p:nvPr>
            <p:ph idx="1"/>
          </p:nvPr>
        </p:nvSpPr>
        <p:spPr/>
        <p:txBody>
          <a:bodyPr>
            <a:normAutofit/>
          </a:bodyPr>
          <a:lstStyle/>
          <a:p>
            <a:r>
              <a:rPr lang="en-US" dirty="0" smtClean="0"/>
              <a:t>Simultaneous credit bubble and housing bubble</a:t>
            </a:r>
          </a:p>
          <a:p>
            <a:r>
              <a:rPr lang="en-US" dirty="0" smtClean="0"/>
              <a:t>Twin bubbles peaked around mid-2006</a:t>
            </a:r>
          </a:p>
          <a:p>
            <a:r>
              <a:rPr lang="en-US" dirty="0" smtClean="0"/>
              <a:t>Housing bubble had its roots in the 1990s</a:t>
            </a:r>
          </a:p>
          <a:p>
            <a:r>
              <a:rPr lang="en-US" dirty="0" smtClean="0"/>
              <a:t>Housing bubble accelerated in 2004</a:t>
            </a:r>
          </a:p>
          <a:p>
            <a:r>
              <a:rPr lang="en-US" dirty="0" smtClean="0"/>
              <a:t>Credit bubble fueled the housing bubble</a:t>
            </a:r>
          </a:p>
          <a:p>
            <a:r>
              <a:rPr lang="en-US" dirty="0" smtClean="0"/>
              <a:t>Once the bubbles popped, the slide into a recession began</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lstStyle/>
          <a:p>
            <a:r>
              <a:rPr lang="en-US"/>
              <a:t>2008</a:t>
            </a:r>
          </a:p>
          <a:p>
            <a:pPr lvl="1"/>
            <a:r>
              <a:rPr lang="en-US"/>
              <a:t>August</a:t>
            </a:r>
          </a:p>
          <a:p>
            <a:pPr lvl="2"/>
            <a:r>
              <a:rPr lang="en-US"/>
              <a:t>Nothing much happens.  But wait until September …</a:t>
            </a:r>
          </a:p>
          <a:p>
            <a:pPr lvl="2"/>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62500" lnSpcReduction="20000"/>
          </a:bodyPr>
          <a:lstStyle/>
          <a:p>
            <a:r>
              <a:rPr lang="en-US"/>
              <a:t>2008</a:t>
            </a:r>
          </a:p>
          <a:p>
            <a:pPr lvl="1"/>
            <a:r>
              <a:rPr lang="en-US"/>
              <a:t>September</a:t>
            </a:r>
          </a:p>
          <a:p>
            <a:pPr lvl="2"/>
            <a:r>
              <a:rPr lang="en-US"/>
              <a:t>Federal government takes over Fannie Mae and Freddie Mac.</a:t>
            </a:r>
          </a:p>
          <a:p>
            <a:pPr lvl="2"/>
            <a:r>
              <a:rPr lang="en-US"/>
              <a:t>The FRB further expands the TSLF.</a:t>
            </a:r>
          </a:p>
          <a:p>
            <a:pPr lvl="2"/>
            <a:r>
              <a:rPr lang="en-US"/>
              <a:t>Bank of America agrees to buy Merrill Lynch for $50 billion.</a:t>
            </a:r>
          </a:p>
          <a:p>
            <a:pPr lvl="2"/>
            <a:r>
              <a:rPr lang="en-US"/>
              <a:t>Lehman Brothers fails, sending financial markets into a tailspin.  </a:t>
            </a:r>
          </a:p>
          <a:p>
            <a:pPr lvl="2"/>
            <a:r>
              <a:rPr lang="en-US"/>
              <a:t>The FRB lends $85 billion to AIG.</a:t>
            </a:r>
          </a:p>
          <a:p>
            <a:pPr lvl="2"/>
            <a:r>
              <a:rPr lang="en-US"/>
              <a:t>The commercial paper market comes dangerously close to collapse.</a:t>
            </a:r>
          </a:p>
          <a:p>
            <a:pPr lvl="2"/>
            <a:r>
              <a:rPr lang="en-US"/>
              <a:t>The Treasury Department announces the Supplementary Financing Program, to help the Fed prop up the financial system.</a:t>
            </a:r>
          </a:p>
          <a:p>
            <a:pPr lvl="2"/>
            <a:r>
              <a:rPr lang="en-US"/>
              <a:t>The FRB creates the Asset-Backed Commercial Paper Money Market Mutual Fund Liquidity Facility to improve liquidity in the commercial paper market.</a:t>
            </a:r>
          </a:p>
          <a:p>
            <a:pPr lvl="2"/>
            <a:r>
              <a:rPr lang="en-US"/>
              <a:t>Goldman Sachs and Morgan Stanley are reclassified as bank holding companies.</a:t>
            </a:r>
          </a:p>
          <a:p>
            <a:pPr lvl="2"/>
            <a:r>
              <a:rPr lang="en-US"/>
              <a:t>The Emergency Economic Stabilization Act is announced and rejected by the House of Representatives.  It is later passed in October.  This law authorizes the Treasury to spend up to $700 billion to purchase toxic assets and inject capital into banks.  This is more commonly known as the “bank bailout.”</a:t>
            </a:r>
          </a:p>
          <a:p>
            <a:pPr lvl="2"/>
            <a:r>
              <a:rPr lang="en-US"/>
              <a:t>Citigroup agrees to buy Wachovia.</a:t>
            </a:r>
          </a:p>
          <a:p>
            <a:pPr lvl="2"/>
            <a:r>
              <a:rPr lang="en-US"/>
              <a:t>Washington Mutual fails; JP Morgan Chase agrees to buy it.</a:t>
            </a:r>
            <a:br>
              <a:rPr lang="en-US"/>
            </a:br>
            <a:endParaRPr lang="en-US"/>
          </a:p>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BTW, this is what panic looks like.</a:t>
            </a:r>
          </a:p>
        </p:txBody>
      </p:sp>
      <p:pic>
        <p:nvPicPr>
          <p:cNvPr id="4" name="Content Placeholder 3" descr="800px-TED_Spread_Chart_-_Data_to_9_26_08.png"/>
          <p:cNvPicPr>
            <a:picLocks noGrp="1" noChangeAspect="1"/>
          </p:cNvPicPr>
          <p:nvPr>
            <p:ph idx="1"/>
          </p:nvPr>
        </p:nvPicPr>
        <p:blipFill>
          <a:blip r:embed="rId2"/>
          <a:srcRect l="-19435" r="-19435"/>
          <a:stretch>
            <a:fillRect/>
          </a:stretch>
        </p:blip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77500" lnSpcReduction="20000"/>
          </a:bodyPr>
          <a:lstStyle/>
          <a:p>
            <a:r>
              <a:rPr lang="en-US"/>
              <a:t>2008</a:t>
            </a:r>
          </a:p>
          <a:p>
            <a:pPr lvl="1"/>
            <a:r>
              <a:rPr lang="en-US"/>
              <a:t>October</a:t>
            </a:r>
          </a:p>
          <a:p>
            <a:pPr lvl="2"/>
            <a:r>
              <a:rPr lang="en-US"/>
              <a:t>The Emergency Economic Stabilization Act is passed.  This establishes the $700 billion Troubled Asset Relief Program (TARP).</a:t>
            </a:r>
          </a:p>
          <a:p>
            <a:pPr lvl="2"/>
            <a:r>
              <a:rPr lang="en-US"/>
              <a:t>The FRB creates the Commercial Paper Funding Facility, which provides liquidity to insurers of commercial paper.</a:t>
            </a:r>
          </a:p>
          <a:p>
            <a:pPr lvl="2"/>
            <a:r>
              <a:rPr lang="en-US"/>
              <a:t>The FDIC increases deposit insurance to $250,000 per account per institution.</a:t>
            </a:r>
          </a:p>
          <a:p>
            <a:pPr lvl="2"/>
            <a:r>
              <a:rPr lang="en-US"/>
              <a:t>The FRB lends another $37.8 billion to AIG.</a:t>
            </a:r>
          </a:p>
          <a:p>
            <a:pPr lvl="2"/>
            <a:r>
              <a:rPr lang="en-US"/>
              <a:t>Wells Fargo makes a better offer for Wachovia; offer is approved.</a:t>
            </a:r>
          </a:p>
          <a:p>
            <a:pPr lvl="2"/>
            <a:r>
              <a:rPr lang="en-US"/>
              <a:t>The FOMC lowers the target FFR to 1.50% and the discount rate to 1.75%.</a:t>
            </a:r>
          </a:p>
          <a:p>
            <a:pPr lvl="2"/>
            <a:r>
              <a:rPr lang="en-US"/>
              <a:t>The FRB creates the Money Market Investor Funding Facility.</a:t>
            </a:r>
          </a:p>
          <a:p>
            <a:pPr lvl="2"/>
            <a:r>
              <a:rPr lang="en-US"/>
              <a:t>The U.S. Treasury purchases $125 billion in preferred stock in nine U.S. banks.</a:t>
            </a:r>
          </a:p>
          <a:p>
            <a:pPr lvl="2"/>
            <a:r>
              <a:rPr lang="en-US"/>
              <a:t>The FOMC lowers the target FFR to 1.00% and the discount rate to 1.25%.</a:t>
            </a:r>
          </a:p>
          <a:p>
            <a:pPr lvl="2"/>
            <a:endParaRPr lang="en-US"/>
          </a:p>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The Inevitable Slide into Recession</a:t>
            </a:r>
          </a:p>
        </p:txBody>
      </p:sp>
      <p:sp>
        <p:nvSpPr>
          <p:cNvPr id="3" name="Content Placeholder 2"/>
          <p:cNvSpPr>
            <a:spLocks noGrp="1"/>
          </p:cNvSpPr>
          <p:nvPr>
            <p:ph idx="1"/>
          </p:nvPr>
        </p:nvSpPr>
        <p:spPr/>
        <p:txBody>
          <a:bodyPr>
            <a:normAutofit fontScale="92500" lnSpcReduction="10000"/>
          </a:bodyPr>
          <a:lstStyle/>
          <a:p>
            <a:r>
              <a:rPr lang="en-US"/>
              <a:t>2008</a:t>
            </a:r>
          </a:p>
          <a:p>
            <a:pPr lvl="1"/>
            <a:r>
              <a:rPr lang="en-US"/>
              <a:t>November</a:t>
            </a:r>
          </a:p>
          <a:p>
            <a:pPr lvl="2"/>
            <a:r>
              <a:rPr lang="en-US"/>
              <a:t>The FRB and Treasury reconfigure the financial support of AIG, by purchasing $40 billion of AIG shares and reducing loans to AIG from $65 billion to $40 billion.</a:t>
            </a:r>
          </a:p>
          <a:p>
            <a:pPr lvl="2"/>
            <a:r>
              <a:rPr lang="en-US"/>
              <a:t>The Treasury purchases $33.5 billion in stock from 21 U.S. banks.</a:t>
            </a:r>
          </a:p>
          <a:p>
            <a:pPr lvl="2"/>
            <a:r>
              <a:rPr lang="en-US"/>
              <a:t>Executives from Ford, Chrysler, and GM ask for money from the TARP.  (GM ultimately got $13.4 billion; Chrysler $4 billion.)</a:t>
            </a:r>
          </a:p>
          <a:p>
            <a:pPr lvl="2"/>
            <a:r>
              <a:rPr lang="en-US"/>
              <a:t>The FRB creates the Term Asset-Backed Securities Lending Facility (TALF), which does something.  I can’t remember what.  And frankly, all these acronyms are making my eyes hurt.  So let’s summarize.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Who/What is to Blame?</a:t>
            </a:r>
          </a:p>
        </p:txBody>
      </p:sp>
      <p:sp>
        <p:nvSpPr>
          <p:cNvPr id="3" name="Content Placeholder 2"/>
          <p:cNvSpPr>
            <a:spLocks noGrp="1"/>
          </p:cNvSpPr>
          <p:nvPr>
            <p:ph idx="1"/>
          </p:nvPr>
        </p:nvSpPr>
        <p:spPr/>
        <p:txBody>
          <a:bodyPr>
            <a:normAutofit lnSpcReduction="10000"/>
          </a:bodyPr>
          <a:lstStyle/>
          <a:p>
            <a:r>
              <a:rPr lang="en-US"/>
              <a:t>While it is tempting to want to find a scapegoat in situations like this, it is important to remember that numerous factors lead to the crisis we’ve just discussed.  </a:t>
            </a:r>
          </a:p>
          <a:p>
            <a:r>
              <a:rPr lang="en-US"/>
              <a:t>Thus, it would be overly reductive to try to blame the housing and credit bubbles, subprime mortgage crisis, financial market crisis, and subsequent recession on any one person, firm, or idea.</a:t>
            </a:r>
          </a:p>
          <a:p>
            <a:r>
              <a:rPr lang="en-US"/>
              <a:t>However, there is one person I think we can all agree is responsible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Blake Griffin.</a:t>
            </a:r>
            <a:endParaRPr lang="en-US" dirty="0"/>
          </a:p>
        </p:txBody>
      </p:sp>
      <p:pic>
        <p:nvPicPr>
          <p:cNvPr id="5" name="Content Placeholder 4" descr="Blake_Griffin_hands_behind_his_head_in_disbelief.jpg"/>
          <p:cNvPicPr>
            <a:picLocks noGrp="1" noChangeAspect="1"/>
          </p:cNvPicPr>
          <p:nvPr>
            <p:ph idx="1"/>
          </p:nvPr>
        </p:nvPicPr>
        <p:blipFill>
          <a:blip r:embed="rId2">
            <a:extLst>
              <a:ext uri="{28A0092B-C50C-407E-A947-70E740481C1C}">
                <a14:useLocalDpi xmlns:a14="http://schemas.microsoft.com/office/drawing/2010/main" val="0"/>
              </a:ext>
            </a:extLst>
          </a:blip>
          <a:srcRect l="-14064" r="-14064"/>
          <a:stretch>
            <a:fillRect/>
          </a:stretch>
        </p:blipFill>
        <p:spPr/>
      </p:pic>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Blake Griffin.</a:t>
            </a:r>
            <a:endParaRPr lang="en-US" dirty="0"/>
          </a:p>
        </p:txBody>
      </p:sp>
      <p:pic>
        <p:nvPicPr>
          <p:cNvPr id="4" name="Content Placeholder 3" descr="hi-res-144929926_crop_exact.jpg"/>
          <p:cNvPicPr>
            <a:picLocks noGrp="1" noChangeAspect="1"/>
          </p:cNvPicPr>
          <p:nvPr>
            <p:ph idx="1"/>
          </p:nvPr>
        </p:nvPicPr>
        <p:blipFill>
          <a:blip r:embed="rId2">
            <a:extLst>
              <a:ext uri="{28A0092B-C50C-407E-A947-70E740481C1C}">
                <a14:useLocalDpi xmlns:a14="http://schemas.microsoft.com/office/drawing/2010/main" val="0"/>
              </a:ext>
            </a:extLst>
          </a:blip>
          <a:srcRect l="-12670" r="-12670"/>
          <a:stretch>
            <a:fillRect/>
          </a:stretch>
        </p:blipFill>
        <p:spPr/>
      </p:pic>
    </p:spTree>
    <p:extLst>
      <p:ext uri="{BB962C8B-B14F-4D97-AF65-F5344CB8AC3E}">
        <p14:creationId xmlns:p14="http://schemas.microsoft.com/office/powerpoint/2010/main" val="1426434749"/>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Culprits</a:t>
            </a:r>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eriod"/>
            </a:pPr>
            <a:r>
              <a:rPr lang="en-US"/>
              <a:t>The Giant Pool of Money.</a:t>
            </a:r>
          </a:p>
          <a:p>
            <a:pPr marL="1076325" lvl="2" indent="-457200"/>
            <a:r>
              <a:rPr lang="en-US"/>
              <a:t>Because bubbles don’t inflate by themselves.  All that liquidity had to come from somewhere.</a:t>
            </a:r>
          </a:p>
          <a:p>
            <a:pPr marL="457200" indent="-457200">
              <a:buFont typeface="+mj-lt"/>
              <a:buAutoNum type="arabicPeriod"/>
            </a:pPr>
            <a:r>
              <a:rPr lang="en-US"/>
              <a:t>The Two Mass Delusions.</a:t>
            </a:r>
          </a:p>
          <a:p>
            <a:pPr marL="1076325" lvl="2" indent="-457200"/>
            <a:r>
              <a:rPr lang="en-US"/>
              <a:t>Because markets </a:t>
            </a:r>
            <a:r>
              <a:rPr lang="en-US" i="1"/>
              <a:t>aren’t </a:t>
            </a:r>
            <a:r>
              <a:rPr lang="en-US"/>
              <a:t>always efficient and yes, housing prices can fall, if we are in the midst of a bubble, which we clearly were.</a:t>
            </a:r>
          </a:p>
          <a:p>
            <a:pPr marL="457200" indent="-457200">
              <a:buFont typeface="+mj-lt"/>
              <a:buAutoNum type="arabicPeriod"/>
            </a:pPr>
            <a:r>
              <a:rPr lang="en-US"/>
              <a:t>Financial Market Deregulation.</a:t>
            </a:r>
          </a:p>
          <a:p>
            <a:pPr marL="1076325" lvl="2" indent="-457200"/>
            <a:r>
              <a:rPr lang="en-US"/>
              <a:t>Because sometimes firewalls are a good thing.  Also, sometimes financial innovation is a bad thing.  Also, sometimes oversight is a good thing.</a:t>
            </a:r>
          </a:p>
          <a:p>
            <a:pPr marL="457200" indent="-457200">
              <a:buFont typeface="+mj-lt"/>
              <a:buAutoNum type="arabicPeriod"/>
            </a:pPr>
            <a:r>
              <a:rPr lang="en-US"/>
              <a:t>The Fed.</a:t>
            </a:r>
          </a:p>
          <a:p>
            <a:pPr marL="1076325" lvl="2" indent="-457200"/>
            <a:r>
              <a:rPr lang="en-US"/>
              <a:t>For keeping interest rates so low in the 2000s, for encouraging financial market deregulation, and for failing to appreciate that we were in a bubble before it was too late.</a:t>
            </a:r>
          </a:p>
          <a:p>
            <a:pPr marL="1076325" lvl="2" indent="-457200"/>
            <a:endParaRPr lang="en-US"/>
          </a:p>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You Want Names?</a:t>
            </a:r>
          </a:p>
        </p:txBody>
      </p:sp>
      <p:sp>
        <p:nvSpPr>
          <p:cNvPr id="3" name="Content Placeholder 2"/>
          <p:cNvSpPr>
            <a:spLocks noGrp="1"/>
          </p:cNvSpPr>
          <p:nvPr>
            <p:ph idx="1"/>
          </p:nvPr>
        </p:nvSpPr>
        <p:spPr/>
        <p:txBody>
          <a:bodyPr>
            <a:normAutofit fontScale="92500" lnSpcReduction="20000"/>
          </a:bodyPr>
          <a:lstStyle/>
          <a:p>
            <a:pPr marL="457200" indent="-457200">
              <a:buFont typeface="+mj-lt"/>
              <a:buAutoNum type="arabicPeriod"/>
            </a:pPr>
            <a:r>
              <a:rPr lang="en-US"/>
              <a:t>Alan Greenspan</a:t>
            </a:r>
          </a:p>
          <a:p>
            <a:pPr marL="1076325" lvl="2" indent="-457200"/>
            <a:r>
              <a:rPr lang="en-US"/>
              <a:t>Fed Chair from 1987 to 2006.</a:t>
            </a:r>
          </a:p>
          <a:p>
            <a:pPr marL="1076325" lvl="2" indent="-457200"/>
            <a:r>
              <a:rPr lang="en-US"/>
              <a:t>Instrumental in getting the financial industry deregulation bill passed.</a:t>
            </a:r>
          </a:p>
          <a:p>
            <a:pPr marL="1076325" lvl="2" indent="-457200"/>
            <a:r>
              <a:rPr lang="en-US"/>
              <a:t>Fervent believer in market efficiency.</a:t>
            </a:r>
          </a:p>
          <a:p>
            <a:pPr marL="1076325" lvl="2" indent="-457200"/>
            <a:r>
              <a:rPr lang="en-US"/>
              <a:t>Absolute brilliant in terms of controlling inflation in the 1990s.</a:t>
            </a:r>
          </a:p>
          <a:p>
            <a:pPr marL="1076325" lvl="2" indent="-457200"/>
            <a:r>
              <a:rPr lang="en-US"/>
              <a:t>Not so brilliant at foreseeing bubbles.</a:t>
            </a:r>
          </a:p>
          <a:p>
            <a:pPr marL="1076325" lvl="2" indent="-457200"/>
            <a:r>
              <a:rPr lang="en-US"/>
              <a:t>Later apologized for this.</a:t>
            </a:r>
          </a:p>
          <a:p>
            <a:pPr marL="457200" indent="-457200">
              <a:buFont typeface="+mj-lt"/>
              <a:buAutoNum type="arabicPeriod"/>
            </a:pPr>
            <a:r>
              <a:rPr lang="en-US"/>
              <a:t>More banking executives and lenders than I can name.</a:t>
            </a:r>
          </a:p>
          <a:p>
            <a:pPr marL="457200" indent="-457200">
              <a:buFont typeface="+mj-lt"/>
              <a:buAutoNum type="arabicPeriod"/>
            </a:pPr>
            <a:r>
              <a:rPr lang="en-US"/>
              <a:t>Irresponsible borrowers.</a:t>
            </a:r>
          </a:p>
          <a:p>
            <a:pPr marL="457200" indent="-457200">
              <a:buFont typeface="+mj-lt"/>
              <a:buAutoNum type="arabicPeriod"/>
            </a:pPr>
            <a:r>
              <a:rPr lang="en-US"/>
              <a:t>Lax regulators.</a:t>
            </a:r>
          </a:p>
          <a:p>
            <a:pPr marL="457200" indent="-457200">
              <a:buFont typeface="+mj-lt"/>
              <a:buAutoNum type="arabicPeriod"/>
            </a:pPr>
            <a:endParaRPr lang="en-US"/>
          </a:p>
          <a:p>
            <a:pPr marL="457200" indent="-457200">
              <a:buFont typeface="+mj-lt"/>
              <a:buAutoNum type="arabicPeriod"/>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a Housing Bubble Look Like?</a:t>
            </a:r>
            <a:endParaRPr lang="en-US" dirty="0"/>
          </a:p>
        </p:txBody>
      </p:sp>
      <p:pic>
        <p:nvPicPr>
          <p:cNvPr id="5" name="Content Placeholder 4" descr="PriceRentJan2011.jpg"/>
          <p:cNvPicPr>
            <a:picLocks noGrp="1" noChangeAspect="1"/>
          </p:cNvPicPr>
          <p:nvPr>
            <p:ph idx="1"/>
          </p:nvPr>
        </p:nvPicPr>
        <p:blipFill>
          <a:blip r:embed="rId2">
            <a:extLst>
              <a:ext uri="{28A0092B-C50C-407E-A947-70E740481C1C}">
                <a14:useLocalDpi xmlns:a14="http://schemas.microsoft.com/office/drawing/2010/main" val="0"/>
              </a:ext>
            </a:extLst>
          </a:blip>
          <a:srcRect l="-11220" r="-11220"/>
          <a:stretch>
            <a:fillRect/>
          </a:stretch>
        </p:blipFill>
        <p:spPr>
          <a:xfrm>
            <a:off x="549275" y="1444532"/>
            <a:ext cx="8042276" cy="4499069"/>
          </a:xfr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Questions?</a:t>
            </a:r>
          </a:p>
        </p:txBody>
      </p:sp>
      <p:sp>
        <p:nvSpPr>
          <p:cNvPr id="3" name="Content Placeholder 2"/>
          <p:cNvSpPr>
            <a:spLocks noGrp="1"/>
          </p:cNvSpPr>
          <p:nvPr>
            <p:ph idx="1"/>
          </p:nvPr>
        </p:nvSpPr>
        <p:spPr/>
        <p:txBody>
          <a:bodyPr/>
          <a:lstStyle/>
          <a:p>
            <a:r>
              <a:rPr lang="en-US"/>
              <a:t>I didn’t have a chance to compile my sources, so let me know if you are interested in some articles, podcasts, and books, and I’ll send them your way.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Housing and credit?  I don’t get it.</a:t>
            </a:r>
            <a:endParaRPr lang="en-US" sz="3600" dirty="0"/>
          </a:p>
        </p:txBody>
      </p:sp>
      <p:sp>
        <p:nvSpPr>
          <p:cNvPr id="3" name="Content Placeholder 2"/>
          <p:cNvSpPr>
            <a:spLocks noGrp="1"/>
          </p:cNvSpPr>
          <p:nvPr>
            <p:ph idx="1"/>
          </p:nvPr>
        </p:nvSpPr>
        <p:spPr/>
        <p:txBody>
          <a:bodyPr>
            <a:normAutofit/>
          </a:bodyPr>
          <a:lstStyle/>
          <a:p>
            <a:r>
              <a:rPr lang="en-US" dirty="0" smtClean="0"/>
              <a:t>Remember, an increase in savings leads to a decrease in interest rates and an increase in investment.</a:t>
            </a:r>
          </a:p>
          <a:p>
            <a:r>
              <a:rPr lang="en-US" dirty="0" smtClean="0"/>
              <a:t>Also, remember that residential housing is counted as part of gross private domestic investment when computing GDP.</a:t>
            </a:r>
          </a:p>
          <a:p>
            <a:r>
              <a:rPr lang="en-US" dirty="0" smtClean="0"/>
              <a:t>Thus, an increase in savings was behind the housing bubble.</a:t>
            </a:r>
          </a:p>
          <a:p>
            <a:r>
              <a:rPr lang="en-US" dirty="0" smtClean="0"/>
              <a:t>So where did this increase in savings come from?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Countries and Savings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Developing countries often have savings rates that are far higher than developed economies, like the U.S.</a:t>
            </a:r>
          </a:p>
          <a:p>
            <a:r>
              <a:rPr lang="en-US" dirty="0" smtClean="0"/>
              <a:t>Starting in the late 1990s, China and India (among other countries) experienced strong rates of economic growth, as high as 10% per year.</a:t>
            </a:r>
          </a:p>
          <a:p>
            <a:r>
              <a:rPr lang="en-US" dirty="0" smtClean="0"/>
              <a:t>This is due to the early stages of industrialization in the two countries.</a:t>
            </a:r>
          </a:p>
          <a:p>
            <a:r>
              <a:rPr lang="en-US" dirty="0" smtClean="0"/>
              <a:t>Because savings rate were so high in those countries, this rapid growth in output (and income), holding consumption roughly constant, lead to the rapid accumulation of savings.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Global Pool of Savings</a:t>
            </a:r>
            <a:endParaRPr lang="en-US" dirty="0"/>
          </a:p>
        </p:txBody>
      </p:sp>
      <p:sp>
        <p:nvSpPr>
          <p:cNvPr id="3" name="Content Placeholder 2"/>
          <p:cNvSpPr>
            <a:spLocks noGrp="1"/>
          </p:cNvSpPr>
          <p:nvPr>
            <p:ph idx="1"/>
          </p:nvPr>
        </p:nvSpPr>
        <p:spPr/>
        <p:txBody>
          <a:bodyPr/>
          <a:lstStyle/>
          <a:p>
            <a:r>
              <a:rPr lang="en-US" dirty="0" smtClean="0"/>
              <a:t>Between 2000 and 2004, the global pool of savings almost doubled in size, from roughly $36 trillion to around $70 trillion.</a:t>
            </a:r>
          </a:p>
          <a:p>
            <a:r>
              <a:rPr lang="en-US" dirty="0" smtClean="0"/>
              <a:t>So where did this money go?  At least some of it was invested in the U.S. housing market.</a:t>
            </a:r>
          </a:p>
          <a:p>
            <a:r>
              <a:rPr lang="en-US" dirty="0" smtClean="0"/>
              <a:t>This increase in savings, due to rapid growth in developing economies, is one of the early factors that helped the twin bubbles.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Why Housing?</a:t>
            </a:r>
            <a:endParaRPr lang="en-US" dirty="0"/>
          </a:p>
        </p:txBody>
      </p:sp>
      <p:sp>
        <p:nvSpPr>
          <p:cNvPr id="3" name="Content Placeholder 2"/>
          <p:cNvSpPr>
            <a:spLocks noGrp="1"/>
          </p:cNvSpPr>
          <p:nvPr>
            <p:ph idx="1"/>
          </p:nvPr>
        </p:nvSpPr>
        <p:spPr/>
        <p:txBody>
          <a:bodyPr/>
          <a:lstStyle/>
          <a:p>
            <a:r>
              <a:rPr lang="en-US" dirty="0" smtClean="0"/>
              <a:t>Normally much of this increase in global savings would have been invested in U.S. Treasury securities.</a:t>
            </a:r>
          </a:p>
          <a:p>
            <a:r>
              <a:rPr lang="en-US" dirty="0" smtClean="0"/>
              <a:t>Treasuries are very safe, very liquid, but typically don’t pay very high rates.</a:t>
            </a:r>
          </a:p>
          <a:p>
            <a:r>
              <a:rPr lang="en-US" dirty="0" smtClean="0"/>
              <a:t>During the period of growth in global savings, interest rates on Treasuries were abnormally low, so the money found its way into housing.</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5223204</TotalTime>
  <Words>4917</Words>
  <Application>Microsoft Macintosh PowerPoint</Application>
  <PresentationFormat>On-screen Show (4:3)</PresentationFormat>
  <Paragraphs>330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Breeze</vt:lpstr>
      <vt:lpstr>The Recession, the Housing Market Bubble and Crash, and How We Got Where We Are.</vt:lpstr>
      <vt:lpstr>Recession of 2007-2009</vt:lpstr>
      <vt:lpstr>By Comparison</vt:lpstr>
      <vt:lpstr>So What Happened?</vt:lpstr>
      <vt:lpstr>What Does a Housing Bubble Look Like?</vt:lpstr>
      <vt:lpstr>Housing and credit?  I don’t get it.</vt:lpstr>
      <vt:lpstr>Developing Countries and Savings</vt:lpstr>
      <vt:lpstr>The Global Pool of Savings</vt:lpstr>
      <vt:lpstr>But Why Housing?</vt:lpstr>
      <vt:lpstr>Why Were Rates on Treasuries So Low?</vt:lpstr>
      <vt:lpstr>So wait …</vt:lpstr>
      <vt:lpstr>How Does a MBS Work?</vt:lpstr>
      <vt:lpstr>Securitization</vt:lpstr>
      <vt:lpstr>OK, I think I see …</vt:lpstr>
      <vt:lpstr>Financial Market Deregulation</vt:lpstr>
      <vt:lpstr>The Gramm-Leach-Bliley Financial Services Modernization Act of 1999</vt:lpstr>
      <vt:lpstr>The Shadow Banking Industry</vt:lpstr>
      <vt:lpstr>The Flow of Funds</vt:lpstr>
      <vt:lpstr>Subprime Lending</vt:lpstr>
      <vt:lpstr>So ARMs are to blame, right?</vt:lpstr>
      <vt:lpstr>Decline in Lending Standards</vt:lpstr>
      <vt:lpstr>So wait …</vt:lpstr>
      <vt:lpstr>PROFIT!!!</vt:lpstr>
      <vt:lpstr>Let’s review …</vt:lpstr>
      <vt:lpstr>[sigh]  What else?</vt:lpstr>
      <vt:lpstr>The Two Mass Delusions</vt:lpstr>
      <vt:lpstr>The Two Mass Delusions</vt:lpstr>
      <vt:lpstr>Let’s review …</vt:lpstr>
      <vt:lpstr>Two More Factors Came Into Play</vt:lpstr>
      <vt:lpstr>The Credit Rating Agencies Failed on Two Fronts</vt:lpstr>
      <vt:lpstr>Insurance Companies Didn’t Help</vt:lpstr>
      <vt:lpstr>Ratings and CDSs</vt:lpstr>
      <vt:lpstr>So how did all of this break down?  When did the bubble pop, and how did it infect the rest of the economy?</vt:lpstr>
      <vt:lpstr>The Inevitable Slide into Recession</vt:lpstr>
      <vt:lpstr>The Inevitable Slide into Recession</vt:lpstr>
      <vt:lpstr>The Inevitable Slide into Recession</vt:lpstr>
      <vt:lpstr>The Inevitable Slide into Recession</vt:lpstr>
      <vt:lpstr>The Inevitable Slide into Recession</vt:lpstr>
      <vt:lpstr>The Inevitable Slide into Recession</vt:lpstr>
      <vt:lpstr>The Inevitable Slide into Recession</vt:lpstr>
      <vt:lpstr>The Inevitable Slide into Recession</vt:lpstr>
      <vt:lpstr>BTW, this is what panic looks like.</vt:lpstr>
      <vt:lpstr>The Inevitable Slide into Recession</vt:lpstr>
      <vt:lpstr>The Inevitable Slide into Recession</vt:lpstr>
      <vt:lpstr>Who/What is to Blame?</vt:lpstr>
      <vt:lpstr>Blake Griffin.</vt:lpstr>
      <vt:lpstr>Blake Griffin.</vt:lpstr>
      <vt:lpstr>The Culprits</vt:lpstr>
      <vt:lpstr>You Want Names?</vt:lpstr>
      <vt:lpstr>Questions?</vt:lpstr>
    </vt:vector>
  </TitlesOfParts>
  <Company>University of Memphis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Recession, the Housing Market Bubble and Crash, and How We Got Where We Are.</dc:title>
  <dc:creator>Douglas Campbell</dc:creator>
  <cp:lastModifiedBy>Douglas Campbell</cp:lastModifiedBy>
  <cp:revision>159</cp:revision>
  <dcterms:created xsi:type="dcterms:W3CDTF">2010-12-08T16:14:19Z</dcterms:created>
  <dcterms:modified xsi:type="dcterms:W3CDTF">2012-11-29T14:03:58Z</dcterms:modified>
</cp:coreProperties>
</file>